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15"/>
  </p:handoutMasterIdLst>
  <p:sldIdLst>
    <p:sldId id="256" r:id="rId2"/>
    <p:sldId id="289" r:id="rId3"/>
    <p:sldId id="290" r:id="rId4"/>
    <p:sldId id="282" r:id="rId5"/>
    <p:sldId id="292" r:id="rId6"/>
    <p:sldId id="288" r:id="rId7"/>
    <p:sldId id="287" r:id="rId8"/>
    <p:sldId id="283" r:id="rId9"/>
    <p:sldId id="285" r:id="rId10"/>
    <p:sldId id="284" r:id="rId11"/>
    <p:sldId id="291" r:id="rId12"/>
    <p:sldId id="286" r:id="rId13"/>
    <p:sldId id="281" r:id="rId14"/>
  </p:sldIdLst>
  <p:sldSz cx="9144000" cy="6858000" type="screen4x3"/>
  <p:notesSz cx="6669088" cy="9928225"/>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AC386A-F307-42B3-842F-5C2026CA1308}">
          <p14:sldIdLst>
            <p14:sldId id="256"/>
            <p14:sldId id="289"/>
            <p14:sldId id="290"/>
            <p14:sldId id="282"/>
            <p14:sldId id="292"/>
            <p14:sldId id="288"/>
            <p14:sldId id="287"/>
            <p14:sldId id="283"/>
            <p14:sldId id="285"/>
            <p14:sldId id="284"/>
            <p14:sldId id="291"/>
            <p14:sldId id="286"/>
            <p14:sldId id="28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ladimir Manolov" initials="V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475" autoAdjust="0"/>
  </p:normalViewPr>
  <p:slideViewPr>
    <p:cSldViewPr>
      <p:cViewPr>
        <p:scale>
          <a:sx n="100" d="100"/>
          <a:sy n="100" d="100"/>
        </p:scale>
        <p:origin x="300" y="246"/>
      </p:cViewPr>
      <p:guideLst>
        <p:guide orient="horz" pos="2160"/>
        <p:guide pos="2880"/>
      </p:guideLst>
    </p:cSldViewPr>
  </p:slideViewPr>
  <p:outlineViewPr>
    <p:cViewPr>
      <p:scale>
        <a:sx n="33" d="100"/>
        <a:sy n="33" d="100"/>
      </p:scale>
      <p:origin x="0" y="169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412"/>
          </a:xfrm>
          <a:prstGeom prst="rect">
            <a:avLst/>
          </a:prstGeom>
        </p:spPr>
        <p:txBody>
          <a:bodyPr vert="horz" lIns="91440" tIns="45720" rIns="91440" bIns="45720" rtlCol="0"/>
          <a:lstStyle>
            <a:lvl1pPr algn="l">
              <a:defRPr sz="1200"/>
            </a:lvl1pPr>
          </a:lstStyle>
          <a:p>
            <a:endParaRPr lang="bg-BG" dirty="0"/>
          </a:p>
        </p:txBody>
      </p:sp>
      <p:sp>
        <p:nvSpPr>
          <p:cNvPr id="3" name="Date Placeholder 2"/>
          <p:cNvSpPr>
            <a:spLocks noGrp="1"/>
          </p:cNvSpPr>
          <p:nvPr>
            <p:ph type="dt" sz="quarter" idx="1"/>
          </p:nvPr>
        </p:nvSpPr>
        <p:spPr>
          <a:xfrm>
            <a:off x="3776866" y="0"/>
            <a:ext cx="2890665" cy="496412"/>
          </a:xfrm>
          <a:prstGeom prst="rect">
            <a:avLst/>
          </a:prstGeom>
        </p:spPr>
        <p:txBody>
          <a:bodyPr vert="horz" lIns="91440" tIns="45720" rIns="91440" bIns="45720" rtlCol="0"/>
          <a:lstStyle>
            <a:lvl1pPr algn="r">
              <a:defRPr sz="1200"/>
            </a:lvl1pPr>
          </a:lstStyle>
          <a:p>
            <a:fld id="{21C3B53F-AD9F-4277-8FA2-97072AF2278F}" type="datetimeFigureOut">
              <a:rPr lang="bg-BG" smtClean="0"/>
              <a:t>11.7.2018 г.</a:t>
            </a:fld>
            <a:endParaRPr lang="bg-BG" dirty="0"/>
          </a:p>
        </p:txBody>
      </p:sp>
      <p:sp>
        <p:nvSpPr>
          <p:cNvPr id="4" name="Footer Placeholder 3"/>
          <p:cNvSpPr>
            <a:spLocks noGrp="1"/>
          </p:cNvSpPr>
          <p:nvPr>
            <p:ph type="ftr" sz="quarter" idx="2"/>
          </p:nvPr>
        </p:nvSpPr>
        <p:spPr>
          <a:xfrm>
            <a:off x="0" y="9430218"/>
            <a:ext cx="2890665" cy="496412"/>
          </a:xfrm>
          <a:prstGeom prst="rect">
            <a:avLst/>
          </a:prstGeom>
        </p:spPr>
        <p:txBody>
          <a:bodyPr vert="horz" lIns="91440" tIns="45720" rIns="91440" bIns="45720" rtlCol="0" anchor="b"/>
          <a:lstStyle>
            <a:lvl1pPr algn="l">
              <a:defRPr sz="1200"/>
            </a:lvl1pPr>
          </a:lstStyle>
          <a:p>
            <a:endParaRPr lang="bg-BG" dirty="0"/>
          </a:p>
        </p:txBody>
      </p:sp>
      <p:sp>
        <p:nvSpPr>
          <p:cNvPr id="5" name="Slide Number Placeholder 4"/>
          <p:cNvSpPr>
            <a:spLocks noGrp="1"/>
          </p:cNvSpPr>
          <p:nvPr>
            <p:ph type="sldNum" sz="quarter" idx="3"/>
          </p:nvPr>
        </p:nvSpPr>
        <p:spPr>
          <a:xfrm>
            <a:off x="3776866" y="9430218"/>
            <a:ext cx="2890665" cy="496412"/>
          </a:xfrm>
          <a:prstGeom prst="rect">
            <a:avLst/>
          </a:prstGeom>
        </p:spPr>
        <p:txBody>
          <a:bodyPr vert="horz" lIns="91440" tIns="45720" rIns="91440" bIns="45720" rtlCol="0" anchor="b"/>
          <a:lstStyle>
            <a:lvl1pPr algn="r">
              <a:defRPr sz="1200"/>
            </a:lvl1pPr>
          </a:lstStyle>
          <a:p>
            <a:fld id="{D7CCF0B1-D417-447D-B99D-2C2A269B98D7}" type="slidenum">
              <a:rPr lang="bg-BG" smtClean="0"/>
              <a:t>‹#›</a:t>
            </a:fld>
            <a:endParaRPr lang="bg-BG" dirty="0"/>
          </a:p>
        </p:txBody>
      </p:sp>
    </p:spTree>
    <p:extLst>
      <p:ext uri="{BB962C8B-B14F-4D97-AF65-F5344CB8AC3E}">
        <p14:creationId xmlns:p14="http://schemas.microsoft.com/office/powerpoint/2010/main" val="1917831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262683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279846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405152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p:cNvPr>
          <p:cNvSpPr>
            <a:spLocks noGrp="1"/>
          </p:cNvSpPr>
          <p:nvPr>
            <p:ph type="dt" sz="half" idx="10"/>
          </p:nvPr>
        </p:nvSpPr>
        <p:spPr/>
        <p:txBody>
          <a:bodyPr/>
          <a:lstStyle>
            <a:lvl1pPr>
              <a:defRPr/>
            </a:lvl1pPr>
          </a:lstStyle>
          <a:p>
            <a:pPr>
              <a:defRPr/>
            </a:pPr>
            <a:fld id="{D41A4CB1-9745-4D3D-A652-2EF8C2D2A66E}" type="datetimeFigureOut">
              <a:rPr lang="en-GB"/>
              <a:pPr>
                <a:defRPr/>
              </a:pPr>
              <a:t>11/07/2018</a:t>
            </a:fld>
            <a:endParaRPr lang="en-GB" dirty="0"/>
          </a:p>
        </p:txBody>
      </p:sp>
      <p:sp>
        <p:nvSpPr>
          <p:cNvPr id="5" name="Footer Placeholder 4">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p:cNvPr>
          <p:cNvSpPr>
            <a:spLocks noGrp="1"/>
          </p:cNvSpPr>
          <p:nvPr>
            <p:ph type="sldNum" sz="quarter" idx="12"/>
          </p:nvPr>
        </p:nvSpPr>
        <p:spPr/>
        <p:txBody>
          <a:bodyPr/>
          <a:lstStyle>
            <a:lvl1pPr>
              <a:defRPr/>
            </a:lvl1pPr>
          </a:lstStyle>
          <a:p>
            <a:pPr>
              <a:defRPr/>
            </a:pPr>
            <a:fld id="{A2042497-A5B5-4AF1-BD6A-552B62E60B1D}" type="slidenum">
              <a:rPr lang="en-GB" altLang="bg-BG"/>
              <a:pPr>
                <a:defRPr/>
              </a:pPr>
              <a:t>‹#›</a:t>
            </a:fld>
            <a:endParaRPr lang="en-GB" altLang="bg-BG" dirty="0"/>
          </a:p>
        </p:txBody>
      </p:sp>
    </p:spTree>
    <p:extLst>
      <p:ext uri="{BB962C8B-B14F-4D97-AF65-F5344CB8AC3E}">
        <p14:creationId xmlns:p14="http://schemas.microsoft.com/office/powerpoint/2010/main" val="30942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164482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107999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387334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350398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372212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128621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315874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AF038-8A1D-4C01-8829-D937AB59FB09}" type="datetimeFigureOut">
              <a:rPr lang="bg-BG" smtClean="0"/>
              <a:t>11.7.2018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CC93821F-1ACF-4A7E-94AC-0431A9ACB8F4}" type="slidenum">
              <a:rPr lang="bg-BG" smtClean="0"/>
              <a:t>‹#›</a:t>
            </a:fld>
            <a:endParaRPr lang="bg-BG" dirty="0"/>
          </a:p>
        </p:txBody>
      </p:sp>
    </p:spTree>
    <p:extLst>
      <p:ext uri="{BB962C8B-B14F-4D97-AF65-F5344CB8AC3E}">
        <p14:creationId xmlns:p14="http://schemas.microsoft.com/office/powerpoint/2010/main" val="395701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AF038-8A1D-4C01-8829-D937AB59FB09}" type="datetimeFigureOut">
              <a:rPr lang="bg-BG" smtClean="0"/>
              <a:t>11.7.2018 г.</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3821F-1ACF-4A7E-94AC-0431A9ACB8F4}" type="slidenum">
              <a:rPr lang="bg-BG" smtClean="0"/>
              <a:t>‹#›</a:t>
            </a:fld>
            <a:endParaRPr lang="bg-BG" dirty="0"/>
          </a:p>
        </p:txBody>
      </p:sp>
    </p:spTree>
    <p:extLst>
      <p:ext uri="{BB962C8B-B14F-4D97-AF65-F5344CB8AC3E}">
        <p14:creationId xmlns:p14="http://schemas.microsoft.com/office/powerpoint/2010/main" val="7283834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u2018bg.bg/" TargetMode="External"/><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3415"/>
          <a:stretch/>
        </p:blipFill>
        <p:spPr bwMode="auto">
          <a:xfrm>
            <a:off x="6391196" y="0"/>
            <a:ext cx="2752804"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47564" y="980728"/>
            <a:ext cx="7848872" cy="3700501"/>
          </a:xfrm>
        </p:spPr>
        <p:txBody>
          <a:bodyPr>
            <a:noAutofit/>
          </a:bodyPr>
          <a:lstStyle/>
          <a:p>
            <a:r>
              <a:rPr lang="bg-BG" sz="2800" b="1" dirty="0" smtClean="0">
                <a:solidFill>
                  <a:schemeClr val="tx2"/>
                </a:solidFill>
                <a:effectLst>
                  <a:outerShdw blurRad="38100" dist="38100" dir="2700000" algn="tl">
                    <a:srgbClr val="000000">
                      <a:alpha val="43137"/>
                    </a:srgbClr>
                  </a:outerShdw>
                </a:effectLst>
                <a:latin typeface="Trebuchet MS" pitchFamily="34" charset="0"/>
              </a:rPr>
              <a:t>Българско председателство </a:t>
            </a:r>
            <a:r>
              <a:rPr lang="en-US" sz="2800" b="1" dirty="0" smtClean="0">
                <a:solidFill>
                  <a:schemeClr val="tx2"/>
                </a:solidFill>
                <a:effectLst>
                  <a:outerShdw blurRad="38100" dist="38100" dir="2700000" algn="tl">
                    <a:srgbClr val="000000">
                      <a:alpha val="43137"/>
                    </a:srgbClr>
                  </a:outerShdw>
                </a:effectLst>
                <a:latin typeface="Trebuchet MS" pitchFamily="34" charset="0"/>
              </a:rPr>
              <a:t/>
            </a:r>
            <a:br>
              <a:rPr lang="en-US" sz="2800" b="1" dirty="0" smtClean="0">
                <a:solidFill>
                  <a:schemeClr val="tx2"/>
                </a:solidFill>
                <a:effectLst>
                  <a:outerShdw blurRad="38100" dist="38100" dir="2700000" algn="tl">
                    <a:srgbClr val="000000">
                      <a:alpha val="43137"/>
                    </a:srgbClr>
                  </a:outerShdw>
                </a:effectLst>
                <a:latin typeface="Trebuchet MS" pitchFamily="34" charset="0"/>
              </a:rPr>
            </a:br>
            <a:r>
              <a:rPr lang="bg-BG" sz="2800" b="1" dirty="0" smtClean="0">
                <a:solidFill>
                  <a:schemeClr val="tx2"/>
                </a:solidFill>
                <a:effectLst>
                  <a:outerShdw blurRad="38100" dist="38100" dir="2700000" algn="tl">
                    <a:srgbClr val="000000">
                      <a:alpha val="43137"/>
                    </a:srgbClr>
                  </a:outerShdw>
                </a:effectLst>
                <a:latin typeface="Trebuchet MS" pitchFamily="34" charset="0"/>
              </a:rPr>
              <a:t>на Съвета на Европейския съюз</a:t>
            </a:r>
            <a:r>
              <a:rPr lang="en-US" sz="2800" b="1" dirty="0" smtClean="0">
                <a:solidFill>
                  <a:schemeClr val="tx2"/>
                </a:solidFill>
                <a:effectLst>
                  <a:outerShdw blurRad="38100" dist="38100" dir="2700000" algn="tl">
                    <a:srgbClr val="000000">
                      <a:alpha val="43137"/>
                    </a:srgbClr>
                  </a:outerShdw>
                </a:effectLst>
                <a:latin typeface="Trebuchet MS" pitchFamily="34" charset="0"/>
              </a:rPr>
              <a:t/>
            </a:r>
            <a:br>
              <a:rPr lang="en-US" sz="2800" b="1" dirty="0" smtClean="0">
                <a:solidFill>
                  <a:schemeClr val="tx2"/>
                </a:solidFill>
                <a:effectLst>
                  <a:outerShdw blurRad="38100" dist="38100" dir="2700000" algn="tl">
                    <a:srgbClr val="000000">
                      <a:alpha val="43137"/>
                    </a:srgbClr>
                  </a:outerShdw>
                </a:effectLst>
                <a:latin typeface="Trebuchet MS" pitchFamily="34" charset="0"/>
              </a:rPr>
            </a:br>
            <a:r>
              <a:rPr lang="bg-BG" sz="2800" b="1" dirty="0" smtClean="0">
                <a:solidFill>
                  <a:schemeClr val="tx2"/>
                </a:solidFill>
                <a:effectLst>
                  <a:outerShdw blurRad="38100" dist="38100" dir="2700000" algn="tl">
                    <a:srgbClr val="000000">
                      <a:alpha val="43137"/>
                    </a:srgbClr>
                  </a:outerShdw>
                </a:effectLst>
                <a:latin typeface="Trebuchet MS" pitchFamily="34" charset="0"/>
              </a:rPr>
              <a:t>1 януари – 30 юни 2018 г. </a:t>
            </a:r>
            <a:br>
              <a:rPr lang="bg-BG" sz="2800" b="1" dirty="0" smtClean="0">
                <a:solidFill>
                  <a:schemeClr val="tx2"/>
                </a:solidFill>
                <a:effectLst>
                  <a:outerShdw blurRad="38100" dist="38100" dir="2700000" algn="tl">
                    <a:srgbClr val="000000">
                      <a:alpha val="43137"/>
                    </a:srgbClr>
                  </a:outerShdw>
                </a:effectLst>
                <a:latin typeface="Trebuchet MS" pitchFamily="34" charset="0"/>
              </a:rPr>
            </a:br>
            <a:r>
              <a:rPr lang="en-US" sz="2800" b="1" dirty="0" smtClean="0">
                <a:solidFill>
                  <a:schemeClr val="tx2"/>
                </a:solidFill>
                <a:effectLst>
                  <a:outerShdw blurRad="38100" dist="38100" dir="2700000" algn="tl">
                    <a:srgbClr val="000000">
                      <a:alpha val="43137"/>
                    </a:srgbClr>
                  </a:outerShdw>
                </a:effectLst>
                <a:latin typeface="Trebuchet MS" pitchFamily="34" charset="0"/>
              </a:rPr>
              <a:t/>
            </a:r>
            <a:br>
              <a:rPr lang="en-US" sz="2800" b="1" dirty="0" smtClean="0">
                <a:solidFill>
                  <a:schemeClr val="tx2"/>
                </a:solidFill>
                <a:effectLst>
                  <a:outerShdw blurRad="38100" dist="38100" dir="2700000" algn="tl">
                    <a:srgbClr val="000000">
                      <a:alpha val="43137"/>
                    </a:srgbClr>
                  </a:outerShdw>
                </a:effectLst>
                <a:latin typeface="Trebuchet MS" pitchFamily="34" charset="0"/>
              </a:rPr>
            </a:br>
            <a:r>
              <a:rPr lang="bg-BG" sz="2800" b="1" dirty="0" smtClean="0">
                <a:solidFill>
                  <a:schemeClr val="tx2"/>
                </a:solidFill>
                <a:effectLst>
                  <a:outerShdw blurRad="38100" dist="38100" dir="2700000" algn="tl">
                    <a:srgbClr val="000000">
                      <a:alpha val="43137"/>
                    </a:srgbClr>
                  </a:outerShdw>
                </a:effectLst>
                <a:latin typeface="Trebuchet MS" pitchFamily="34" charset="0"/>
              </a:rPr>
              <a:t>Заетост и социална политика </a:t>
            </a:r>
            <a:endParaRPr lang="bg-BG" sz="2000" b="1" dirty="0">
              <a:solidFill>
                <a:srgbClr val="FF0000"/>
              </a:solidFill>
              <a:latin typeface="Calibri" panose="020F050202020403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6284"/>
            <a:ext cx="9144000" cy="671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935342"/>
            <a:ext cx="4248472" cy="215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05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19872" y="1627270"/>
            <a:ext cx="5349279" cy="1568354"/>
          </a:xfrm>
        </p:spPr>
        <p:txBody>
          <a:bodyPr>
            <a:normAutofit/>
          </a:bodyPr>
          <a:lstStyle/>
          <a:p>
            <a:pPr marL="808038" lvl="1" indent="-452438">
              <a:spcBef>
                <a:spcPts val="600"/>
              </a:spcBef>
              <a:spcAft>
                <a:spcPts val="300"/>
              </a:spcAft>
            </a:pPr>
            <a:r>
              <a:rPr lang="bg-BG" sz="2000" dirty="0">
                <a:solidFill>
                  <a:schemeClr val="tx2"/>
                </a:solidFill>
              </a:rPr>
              <a:t>Постигане на </a:t>
            </a:r>
            <a:r>
              <a:rPr lang="bg-BG" sz="2000" b="1" dirty="0">
                <a:solidFill>
                  <a:schemeClr val="tx2"/>
                </a:solidFill>
              </a:rPr>
              <a:t>Общ подход </a:t>
            </a:r>
            <a:r>
              <a:rPr lang="bg-BG" sz="2000" dirty="0">
                <a:solidFill>
                  <a:schemeClr val="tx2"/>
                </a:solidFill>
              </a:rPr>
              <a:t>в Съвета по Предложението за </a:t>
            </a:r>
            <a:r>
              <a:rPr lang="ru-RU" sz="2000" i="1" dirty="0">
                <a:solidFill>
                  <a:schemeClr val="tx2"/>
                </a:solidFill>
              </a:rPr>
              <a:t>Директива за </a:t>
            </a:r>
            <a:r>
              <a:rPr lang="bg-BG" sz="2000" i="1" dirty="0">
                <a:solidFill>
                  <a:schemeClr val="tx2"/>
                </a:solidFill>
              </a:rPr>
              <a:t>прозрачни</a:t>
            </a:r>
            <a:r>
              <a:rPr lang="ru-RU" sz="2000" i="1" dirty="0">
                <a:solidFill>
                  <a:schemeClr val="tx2"/>
                </a:solidFill>
              </a:rPr>
              <a:t> и </a:t>
            </a:r>
            <a:r>
              <a:rPr lang="bg-BG" sz="2000" i="1" dirty="0">
                <a:solidFill>
                  <a:schemeClr val="tx2"/>
                </a:solidFill>
              </a:rPr>
              <a:t>предвидими</a:t>
            </a:r>
            <a:r>
              <a:rPr lang="ru-RU" sz="2000" i="1" dirty="0">
                <a:solidFill>
                  <a:schemeClr val="tx2"/>
                </a:solidFill>
              </a:rPr>
              <a:t> условия на труд в </a:t>
            </a:r>
            <a:r>
              <a:rPr lang="bg-BG" sz="2000" i="1" dirty="0">
                <a:solidFill>
                  <a:schemeClr val="tx2"/>
                </a:solidFill>
              </a:rPr>
              <a:t>Европейския</a:t>
            </a:r>
            <a:r>
              <a:rPr lang="ru-RU" sz="2000" i="1" dirty="0">
                <a:solidFill>
                  <a:schemeClr val="tx2"/>
                </a:solidFill>
              </a:rPr>
              <a:t> </a:t>
            </a:r>
            <a:r>
              <a:rPr lang="bg-BG" sz="2000" i="1" dirty="0">
                <a:solidFill>
                  <a:schemeClr val="tx2"/>
                </a:solidFill>
              </a:rPr>
              <a:t>съюз</a:t>
            </a:r>
          </a:p>
        </p:txBody>
      </p:sp>
      <p:sp>
        <p:nvSpPr>
          <p:cNvPr id="3" name="Content Placeholder 2"/>
          <p:cNvSpPr>
            <a:spLocks noGrp="1"/>
          </p:cNvSpPr>
          <p:nvPr>
            <p:ph idx="1"/>
          </p:nvPr>
        </p:nvSpPr>
        <p:spPr>
          <a:xfrm>
            <a:off x="621572" y="3212976"/>
            <a:ext cx="8126891" cy="3528392"/>
          </a:xfrm>
        </p:spPr>
        <p:txBody>
          <a:bodyPr>
            <a:normAutofit/>
          </a:bodyPr>
          <a:lstStyle/>
          <a:p>
            <a:pPr marL="1260000" lvl="3" indent="-452438" algn="just">
              <a:spcBef>
                <a:spcPts val="600"/>
              </a:spcBef>
              <a:spcAft>
                <a:spcPts val="300"/>
              </a:spcAft>
              <a:buFont typeface="Wingdings" panose="05000000000000000000" pitchFamily="2" charset="2"/>
              <a:buChar char="ü"/>
            </a:pPr>
            <a:r>
              <a:rPr lang="bg-BG" sz="1700" dirty="0">
                <a:solidFill>
                  <a:schemeClr val="tx2"/>
                </a:solidFill>
              </a:rPr>
              <a:t>Проектът на директива беше публикуван на 21 декември 2017 г. и беше договорен в Съвета за рекордно кратко време в рамките на Българското председателство</a:t>
            </a:r>
          </a:p>
          <a:p>
            <a:pPr marL="1260000" lvl="3" indent="-452438" algn="just">
              <a:spcBef>
                <a:spcPts val="600"/>
              </a:spcBef>
              <a:spcAft>
                <a:spcPts val="300"/>
              </a:spcAft>
              <a:buFont typeface="Wingdings" panose="05000000000000000000" pitchFamily="2" charset="2"/>
              <a:buChar char="ü"/>
            </a:pPr>
            <a:r>
              <a:rPr lang="bg-BG" sz="1700" dirty="0">
                <a:solidFill>
                  <a:schemeClr val="tx2"/>
                </a:solidFill>
              </a:rPr>
              <a:t>С приемането на директивата ще се подобри информираността на работниците относно техните трудови права и ще се въведат по-прозрачни и предвидими условия на труд, в частност за работниците, заети в новите предимно нетипични форми на заетост, като договори за 0 часа, работа на повикване, работа на платформи и други</a:t>
            </a:r>
          </a:p>
          <a:p>
            <a:pPr marL="1260000" lvl="3" indent="-452438" algn="just">
              <a:spcBef>
                <a:spcPts val="600"/>
              </a:spcBef>
              <a:spcAft>
                <a:spcPts val="300"/>
              </a:spcAft>
              <a:buFont typeface="Wingdings" panose="05000000000000000000" pitchFamily="2" charset="2"/>
              <a:buChar char="ü"/>
            </a:pPr>
            <a:r>
              <a:rPr lang="bg-BG" sz="1700" dirty="0">
                <a:solidFill>
                  <a:schemeClr val="tx2"/>
                </a:solidFill>
              </a:rPr>
              <a:t>Предложението въвежда и нови материални права за работниците и служителите, като максимална продължителност на сроковете за изпитване, преход към друга заетост, паралелна заетост и други.</a:t>
            </a:r>
          </a:p>
          <a:p>
            <a:pPr marL="1260000" lvl="3" indent="-452438" algn="just">
              <a:spcBef>
                <a:spcPts val="300"/>
              </a:spcBef>
              <a:spcAft>
                <a:spcPts val="300"/>
              </a:spcAft>
              <a:buFont typeface="Wingdings" panose="05000000000000000000" pitchFamily="2" charset="2"/>
              <a:buChar char="ü"/>
            </a:pPr>
            <a:endParaRPr lang="bg-BG" sz="1600" dirty="0" smtClean="0">
              <a:solidFill>
                <a:srgbClr val="FF0000"/>
              </a:solidFill>
            </a:endParaRPr>
          </a:p>
          <a:p>
            <a:pPr marL="355600" indent="0" algn="just">
              <a:spcBef>
                <a:spcPts val="800"/>
              </a:spcBef>
              <a:spcAft>
                <a:spcPts val="300"/>
              </a:spcAft>
              <a:buNone/>
            </a:pPr>
            <a:endParaRPr lang="bg-BG" sz="34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8" y="1484784"/>
            <a:ext cx="3647008" cy="1679848"/>
          </a:xfrm>
          <a:prstGeom prst="rect">
            <a:avLst/>
          </a:prstGeom>
        </p:spPr>
      </p:pic>
    </p:spTree>
    <p:extLst>
      <p:ext uri="{BB962C8B-B14F-4D97-AF65-F5344CB8AC3E}">
        <p14:creationId xmlns:p14="http://schemas.microsoft.com/office/powerpoint/2010/main" val="3667699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1412776"/>
            <a:ext cx="8229600" cy="1396245"/>
          </a:xfrm>
        </p:spPr>
        <p:txBody>
          <a:bodyPr>
            <a:normAutofit/>
          </a:bodyPr>
          <a:lstStyle/>
          <a:p>
            <a:r>
              <a:rPr lang="bg-BG" sz="2000" b="1" dirty="0" smtClean="0">
                <a:solidFill>
                  <a:schemeClr val="tx2"/>
                </a:solidFill>
              </a:rPr>
              <a:t>Стартиране </a:t>
            </a:r>
            <a:r>
              <a:rPr lang="bg-BG" sz="2000" b="1" dirty="0">
                <a:solidFill>
                  <a:schemeClr val="tx2"/>
                </a:solidFill>
              </a:rPr>
              <a:t>и значителен напредък  </a:t>
            </a:r>
            <a:r>
              <a:rPr lang="bg-BG" sz="2000" dirty="0">
                <a:solidFill>
                  <a:schemeClr val="tx2"/>
                </a:solidFill>
              </a:rPr>
              <a:t>по преговорите </a:t>
            </a:r>
            <a:r>
              <a:rPr lang="bg-BG" sz="2000" dirty="0" smtClean="0">
                <a:solidFill>
                  <a:schemeClr val="tx2"/>
                </a:solidFill>
              </a:rPr>
              <a:t>с Европейския парламент и ЕК по </a:t>
            </a:r>
            <a:r>
              <a:rPr lang="bg-BG" sz="2000" i="1" dirty="0" smtClean="0">
                <a:solidFill>
                  <a:schemeClr val="tx2"/>
                </a:solidFill>
              </a:rPr>
              <a:t>Европейски </a:t>
            </a:r>
            <a:r>
              <a:rPr lang="bg-BG" sz="2000" i="1" dirty="0">
                <a:solidFill>
                  <a:schemeClr val="tx2"/>
                </a:solidFill>
              </a:rPr>
              <a:t>акт за </a:t>
            </a:r>
            <a:r>
              <a:rPr lang="bg-BG" sz="2000" i="1" dirty="0" smtClean="0">
                <a:solidFill>
                  <a:schemeClr val="tx2"/>
                </a:solidFill>
              </a:rPr>
              <a:t>достъпност </a:t>
            </a:r>
            <a:endParaRPr lang="bg-BG" sz="2000" i="1" dirty="0">
              <a:solidFill>
                <a:schemeClr val="tx2"/>
              </a:solidFill>
            </a:endParaRPr>
          </a:p>
        </p:txBody>
      </p:sp>
      <p:sp>
        <p:nvSpPr>
          <p:cNvPr id="3" name="Content Placeholder 2"/>
          <p:cNvSpPr>
            <a:spLocks noGrp="1"/>
          </p:cNvSpPr>
          <p:nvPr>
            <p:ph idx="1"/>
          </p:nvPr>
        </p:nvSpPr>
        <p:spPr>
          <a:xfrm>
            <a:off x="1259632" y="2780928"/>
            <a:ext cx="7488832" cy="3888432"/>
          </a:xfrm>
        </p:spPr>
        <p:txBody>
          <a:bodyPr>
            <a:normAutofit/>
          </a:bodyPr>
          <a:lstStyle/>
          <a:p>
            <a:pPr algn="just"/>
            <a:r>
              <a:rPr lang="bg-BG" sz="1700" dirty="0">
                <a:solidFill>
                  <a:schemeClr val="tx2"/>
                </a:solidFill>
              </a:rPr>
              <a:t>Досието е хоризонтално, обхващащо няколко сектора, комплексно и техническо, като изпълнението му ще подобри функциониране на вътрешния пазар чрез осигуряване на свободното движение на продукти и услуги достъпни за хора с увреждания</a:t>
            </a:r>
          </a:p>
          <a:p>
            <a:pPr algn="just"/>
            <a:r>
              <a:rPr lang="bg-BG" sz="1700" dirty="0">
                <a:solidFill>
                  <a:schemeClr val="tx2"/>
                </a:solidFill>
              </a:rPr>
              <a:t>Постигнато предварително споразумение с ЕП по въпросите, свързани с изпълнението  на директивата (дефиниране и прилагане на изисквания за достъпността; технически спецификации и стандарти; задължения и изключения за икономическите оператори)</a:t>
            </a:r>
          </a:p>
          <a:p>
            <a:pPr algn="just"/>
            <a:r>
              <a:rPr lang="bg-BG" sz="1700" dirty="0">
                <a:solidFill>
                  <a:schemeClr val="tx2"/>
                </a:solidFill>
              </a:rPr>
              <a:t>Приключени бяха почти всички технически въпроси и бе очертана  солидна основа за окончателно политическо споразумение</a:t>
            </a:r>
          </a:p>
          <a:p>
            <a:pPr marL="355600" indent="0" algn="just">
              <a:spcBef>
                <a:spcPts val="800"/>
              </a:spcBef>
              <a:spcAft>
                <a:spcPts val="300"/>
              </a:spcAft>
              <a:buNone/>
            </a:pPr>
            <a:endParaRPr lang="bg-BG" sz="34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9552" y="1412776"/>
            <a:ext cx="8229600" cy="1396245"/>
          </a:xfrm>
        </p:spPr>
        <p:txBody>
          <a:bodyPr>
            <a:normAutofit/>
          </a:bodyPr>
          <a:lstStyle/>
          <a:p>
            <a:r>
              <a:rPr lang="ru-RU" sz="2600" b="1" dirty="0" smtClean="0">
                <a:solidFill>
                  <a:schemeClr val="tx2"/>
                </a:solidFill>
              </a:rPr>
              <a:t>ДРУГИ </a:t>
            </a:r>
            <a:r>
              <a:rPr lang="ru-RU" sz="2600" b="1" dirty="0">
                <a:solidFill>
                  <a:schemeClr val="tx2"/>
                </a:solidFill>
              </a:rPr>
              <a:t>ПОСТИЖЕНИЯ НА БЪЛГАРСКОТО ПРЕДСЕДАТЕЛСТВО В ОБЛАСТТА НА ТРУДА И СОЦИАЛНАТА </a:t>
            </a:r>
            <a:r>
              <a:rPr lang="ru-RU" sz="2600" b="1" dirty="0" smtClean="0">
                <a:solidFill>
                  <a:schemeClr val="tx2"/>
                </a:solidFill>
              </a:rPr>
              <a:t>ПОЛИТИКА</a:t>
            </a:r>
            <a:endParaRPr lang="bg-BG" sz="2600" b="1" dirty="0">
              <a:solidFill>
                <a:schemeClr val="tx2"/>
              </a:solidFill>
            </a:endParaRPr>
          </a:p>
        </p:txBody>
      </p:sp>
      <p:sp>
        <p:nvSpPr>
          <p:cNvPr id="3" name="Content Placeholder 2"/>
          <p:cNvSpPr>
            <a:spLocks noGrp="1"/>
          </p:cNvSpPr>
          <p:nvPr>
            <p:ph idx="1"/>
          </p:nvPr>
        </p:nvSpPr>
        <p:spPr>
          <a:xfrm>
            <a:off x="323528" y="2961903"/>
            <a:ext cx="8496944" cy="3888432"/>
          </a:xfrm>
        </p:spPr>
        <p:txBody>
          <a:bodyPr>
            <a:normAutofit fontScale="62500" lnSpcReduction="20000"/>
          </a:bodyPr>
          <a:lstStyle/>
          <a:p>
            <a:pPr marL="808038" lvl="1" indent="-452438" algn="just">
              <a:spcBef>
                <a:spcPts val="600"/>
              </a:spcBef>
              <a:spcAft>
                <a:spcPts val="300"/>
              </a:spcAft>
              <a:buFont typeface="Wingdings" pitchFamily="2" charset="2"/>
              <a:buChar char="Ø"/>
            </a:pPr>
            <a:r>
              <a:rPr lang="bg-BG" sz="2300" dirty="0">
                <a:solidFill>
                  <a:schemeClr val="tx2"/>
                </a:solidFill>
              </a:rPr>
              <a:t>Приемане на </a:t>
            </a:r>
            <a:r>
              <a:rPr lang="bg-BG" sz="2300" b="1" dirty="0">
                <a:solidFill>
                  <a:schemeClr val="tx2"/>
                </a:solidFill>
              </a:rPr>
              <a:t>Препоръка на Съвета за Европейска рамка за качествено и ефективно чиракуване</a:t>
            </a:r>
            <a:r>
              <a:rPr lang="en-US" sz="2300" b="1" dirty="0">
                <a:solidFill>
                  <a:schemeClr val="tx2"/>
                </a:solidFill>
              </a:rPr>
              <a:t> </a:t>
            </a:r>
            <a:r>
              <a:rPr lang="bg-BG" sz="2300" dirty="0">
                <a:solidFill>
                  <a:schemeClr val="tx2"/>
                </a:solidFill>
              </a:rPr>
              <a:t>(м. март 2018 г.)</a:t>
            </a:r>
          </a:p>
          <a:p>
            <a:pPr marL="808038" lvl="1" indent="-452438" algn="just">
              <a:spcBef>
                <a:spcPts val="600"/>
              </a:spcBef>
              <a:spcAft>
                <a:spcPts val="300"/>
              </a:spcAft>
              <a:buFont typeface="Wingdings" pitchFamily="2" charset="2"/>
              <a:buChar char="Ø"/>
            </a:pPr>
            <a:r>
              <a:rPr lang="bg-BG" sz="2300" dirty="0">
                <a:solidFill>
                  <a:schemeClr val="tx2"/>
                </a:solidFill>
              </a:rPr>
              <a:t>Политическо споразумение по </a:t>
            </a:r>
            <a:r>
              <a:rPr lang="bg-BG" sz="2300" b="1" dirty="0">
                <a:solidFill>
                  <a:schemeClr val="tx2"/>
                </a:solidFill>
              </a:rPr>
              <a:t>Насоките по заетостта </a:t>
            </a:r>
            <a:r>
              <a:rPr lang="bg-BG" sz="2300" dirty="0">
                <a:solidFill>
                  <a:schemeClr val="tx2"/>
                </a:solidFill>
              </a:rPr>
              <a:t>(м. юни 2018 г.)</a:t>
            </a:r>
          </a:p>
          <a:p>
            <a:pPr marL="808038" lvl="1" indent="-452438" algn="just">
              <a:spcBef>
                <a:spcPts val="600"/>
              </a:spcBef>
              <a:spcAft>
                <a:spcPts val="300"/>
              </a:spcAft>
              <a:buFont typeface="Wingdings" pitchFamily="2" charset="2"/>
              <a:buChar char="Ø"/>
            </a:pPr>
            <a:r>
              <a:rPr lang="bg-BG" sz="2300" dirty="0" smtClean="0">
                <a:solidFill>
                  <a:schemeClr val="tx2"/>
                </a:solidFill>
              </a:rPr>
              <a:t>Стартиране</a:t>
            </a:r>
            <a:r>
              <a:rPr lang="ru-RU" sz="2300" dirty="0" smtClean="0">
                <a:solidFill>
                  <a:schemeClr val="tx2"/>
                </a:solidFill>
              </a:rPr>
              <a:t> </a:t>
            </a:r>
            <a:r>
              <a:rPr lang="ru-RU" sz="2300" dirty="0">
                <a:solidFill>
                  <a:schemeClr val="tx2"/>
                </a:solidFill>
              </a:rPr>
              <a:t>и значителен </a:t>
            </a:r>
            <a:r>
              <a:rPr lang="ru-RU" sz="2300" dirty="0" err="1">
                <a:solidFill>
                  <a:schemeClr val="tx2"/>
                </a:solidFill>
              </a:rPr>
              <a:t>напредък</a:t>
            </a:r>
            <a:r>
              <a:rPr lang="ru-RU" sz="2300" dirty="0">
                <a:solidFill>
                  <a:schemeClr val="tx2"/>
                </a:solidFill>
              </a:rPr>
              <a:t>  по </a:t>
            </a:r>
            <a:r>
              <a:rPr lang="ru-RU" sz="2300" dirty="0" err="1">
                <a:solidFill>
                  <a:schemeClr val="tx2"/>
                </a:solidFill>
              </a:rPr>
              <a:t>преговорите</a:t>
            </a:r>
            <a:r>
              <a:rPr lang="ru-RU" sz="2300" dirty="0">
                <a:solidFill>
                  <a:schemeClr val="tx2"/>
                </a:solidFill>
              </a:rPr>
              <a:t> с </a:t>
            </a:r>
            <a:r>
              <a:rPr lang="ru-RU" sz="2300" dirty="0" err="1">
                <a:solidFill>
                  <a:schemeClr val="tx2"/>
                </a:solidFill>
              </a:rPr>
              <a:t>Европейския</a:t>
            </a:r>
            <a:r>
              <a:rPr lang="ru-RU" sz="2300" dirty="0">
                <a:solidFill>
                  <a:schemeClr val="tx2"/>
                </a:solidFill>
              </a:rPr>
              <a:t> парламент и ЕК по </a:t>
            </a:r>
            <a:r>
              <a:rPr lang="bg-BG" sz="2300" dirty="0">
                <a:solidFill>
                  <a:schemeClr val="tx2"/>
                </a:solidFill>
              </a:rPr>
              <a:t>втори пакет </a:t>
            </a:r>
            <a:r>
              <a:rPr lang="bg-BG" sz="2300" b="1" dirty="0" smtClean="0">
                <a:solidFill>
                  <a:schemeClr val="tx2"/>
                </a:solidFill>
              </a:rPr>
              <a:t>относно </a:t>
            </a:r>
            <a:r>
              <a:rPr lang="bg-BG" sz="2300" b="1" dirty="0">
                <a:solidFill>
                  <a:schemeClr val="tx2"/>
                </a:solidFill>
              </a:rPr>
              <a:t>защитата на работниците от рискове, свързани с експозицията на </a:t>
            </a:r>
            <a:r>
              <a:rPr lang="bg-BG" sz="2300" b="1" dirty="0" err="1">
                <a:solidFill>
                  <a:schemeClr val="tx2"/>
                </a:solidFill>
              </a:rPr>
              <a:t>канцерогени</a:t>
            </a:r>
            <a:r>
              <a:rPr lang="bg-BG" sz="2300" b="1" dirty="0">
                <a:solidFill>
                  <a:schemeClr val="tx2"/>
                </a:solidFill>
              </a:rPr>
              <a:t> или </a:t>
            </a:r>
            <a:r>
              <a:rPr lang="bg-BG" sz="2300" b="1" dirty="0" err="1">
                <a:solidFill>
                  <a:schemeClr val="tx2"/>
                </a:solidFill>
              </a:rPr>
              <a:t>мутагени</a:t>
            </a:r>
            <a:r>
              <a:rPr lang="bg-BG" sz="2300" b="1" dirty="0">
                <a:solidFill>
                  <a:schemeClr val="tx2"/>
                </a:solidFill>
              </a:rPr>
              <a:t> по време на работа </a:t>
            </a:r>
            <a:r>
              <a:rPr lang="bg-BG" sz="2300" dirty="0" smtClean="0">
                <a:solidFill>
                  <a:schemeClr val="tx2"/>
                </a:solidFill>
              </a:rPr>
              <a:t>и </a:t>
            </a:r>
            <a:r>
              <a:rPr lang="bg-BG" sz="2300" b="1" dirty="0">
                <a:solidFill>
                  <a:schemeClr val="tx2"/>
                </a:solidFill>
              </a:rPr>
              <a:t>Регламентите за трите агенции </a:t>
            </a:r>
            <a:r>
              <a:rPr lang="bg-BG" sz="2300" dirty="0">
                <a:solidFill>
                  <a:schemeClr val="tx2"/>
                </a:solidFill>
              </a:rPr>
              <a:t>(</a:t>
            </a:r>
            <a:r>
              <a:rPr lang="bg-BG" sz="2300" dirty="0" err="1">
                <a:solidFill>
                  <a:schemeClr val="tx2"/>
                </a:solidFill>
              </a:rPr>
              <a:t>Eurofound</a:t>
            </a:r>
            <a:r>
              <a:rPr lang="bg-BG" sz="2300" dirty="0">
                <a:solidFill>
                  <a:schemeClr val="tx2"/>
                </a:solidFill>
              </a:rPr>
              <a:t>, EU-OSHA, </a:t>
            </a:r>
            <a:r>
              <a:rPr lang="bg-BG" sz="2300" dirty="0" err="1">
                <a:solidFill>
                  <a:schemeClr val="tx2"/>
                </a:solidFill>
              </a:rPr>
              <a:t>Cedefop</a:t>
            </a:r>
            <a:r>
              <a:rPr lang="bg-BG" sz="2300" dirty="0">
                <a:solidFill>
                  <a:schemeClr val="tx2"/>
                </a:solidFill>
              </a:rPr>
              <a:t>)</a:t>
            </a:r>
          </a:p>
          <a:p>
            <a:pPr marL="808038" lvl="1" indent="-452438" algn="just">
              <a:spcBef>
                <a:spcPts val="600"/>
              </a:spcBef>
              <a:spcAft>
                <a:spcPts val="300"/>
              </a:spcAft>
              <a:buFont typeface="Wingdings" pitchFamily="2" charset="2"/>
              <a:buChar char="Ø"/>
            </a:pPr>
            <a:r>
              <a:rPr lang="bg-BG" sz="2300" dirty="0">
                <a:solidFill>
                  <a:schemeClr val="tx2"/>
                </a:solidFill>
              </a:rPr>
              <a:t>Приемане </a:t>
            </a:r>
            <a:r>
              <a:rPr lang="bg-BG" sz="2300" dirty="0" smtClean="0">
                <a:solidFill>
                  <a:schemeClr val="tx2"/>
                </a:solidFill>
              </a:rPr>
              <a:t>от страна </a:t>
            </a:r>
            <a:r>
              <a:rPr lang="bg-BG" sz="2300" dirty="0">
                <a:solidFill>
                  <a:schemeClr val="tx2"/>
                </a:solidFill>
              </a:rPr>
              <a:t>на Съвета на:</a:t>
            </a:r>
          </a:p>
          <a:p>
            <a:pPr marL="1208088" lvl="2" indent="-452438" algn="just">
              <a:spcBef>
                <a:spcPts val="600"/>
              </a:spcBef>
              <a:spcAft>
                <a:spcPts val="300"/>
              </a:spcAft>
              <a:buFont typeface="Wingdings" panose="05000000000000000000" pitchFamily="2" charset="2"/>
              <a:buChar char="v"/>
            </a:pPr>
            <a:r>
              <a:rPr lang="bg-BG" sz="2300" b="1" dirty="0" smtClean="0">
                <a:solidFill>
                  <a:schemeClr val="tx2"/>
                </a:solidFill>
              </a:rPr>
              <a:t>Заключения </a:t>
            </a:r>
            <a:r>
              <a:rPr lang="bg-BG" sz="2300" b="1" dirty="0">
                <a:solidFill>
                  <a:schemeClr val="tx2"/>
                </a:solidFill>
              </a:rPr>
              <a:t>за Бъдещето на труда, подход основан на жизнения цикъл;</a:t>
            </a:r>
          </a:p>
          <a:p>
            <a:pPr marL="1208088" lvl="2" indent="-452438" algn="just">
              <a:spcBef>
                <a:spcPts val="600"/>
              </a:spcBef>
              <a:spcAft>
                <a:spcPts val="300"/>
              </a:spcAft>
              <a:buFont typeface="Wingdings" panose="05000000000000000000" pitchFamily="2" charset="2"/>
              <a:buChar char="v"/>
            </a:pPr>
            <a:r>
              <a:rPr lang="bg-BG" sz="2300" b="1" dirty="0">
                <a:solidFill>
                  <a:schemeClr val="tx2"/>
                </a:solidFill>
              </a:rPr>
              <a:t>Заключения за ранното детско развитие;</a:t>
            </a:r>
          </a:p>
          <a:p>
            <a:pPr marL="1208088" lvl="2" indent="-452438" algn="just">
              <a:spcBef>
                <a:spcPts val="600"/>
              </a:spcBef>
              <a:spcAft>
                <a:spcPts val="300"/>
              </a:spcAft>
              <a:buFont typeface="Wingdings" panose="05000000000000000000" pitchFamily="2" charset="2"/>
              <a:buChar char="v"/>
            </a:pPr>
            <a:r>
              <a:rPr lang="bg-BG" sz="2300" b="1" dirty="0">
                <a:solidFill>
                  <a:schemeClr val="tx2"/>
                </a:solidFill>
              </a:rPr>
              <a:t>Заключения за свободното движение на работници;</a:t>
            </a:r>
          </a:p>
          <a:p>
            <a:pPr marL="1208088" lvl="2" indent="-452438" algn="just">
              <a:spcBef>
                <a:spcPts val="600"/>
              </a:spcBef>
              <a:spcAft>
                <a:spcPts val="300"/>
              </a:spcAft>
              <a:buFont typeface="Wingdings" panose="05000000000000000000" pitchFamily="2" charset="2"/>
              <a:buChar char="v"/>
            </a:pPr>
            <a:r>
              <a:rPr lang="bg-BG" sz="2300" b="1" dirty="0">
                <a:solidFill>
                  <a:schemeClr val="tx2"/>
                </a:solidFill>
              </a:rPr>
              <a:t>Заключенията Годишния доклад за растежа и Съвместния доклад по заетостта;</a:t>
            </a:r>
          </a:p>
          <a:p>
            <a:pPr marL="1208088" lvl="2" indent="-452438" algn="just">
              <a:spcBef>
                <a:spcPts val="600"/>
              </a:spcBef>
              <a:spcAft>
                <a:spcPts val="300"/>
              </a:spcAft>
              <a:buFont typeface="Wingdings" panose="05000000000000000000" pitchFamily="2" charset="2"/>
              <a:buChar char="v"/>
            </a:pPr>
            <a:r>
              <a:rPr lang="bg-BG" sz="2300" b="1" dirty="0">
                <a:solidFill>
                  <a:schemeClr val="tx2"/>
                </a:solidFill>
              </a:rPr>
              <a:t>Съвместния доклад по заетостта</a:t>
            </a:r>
          </a:p>
          <a:p>
            <a:pPr marL="1208088" lvl="2" indent="-452438" algn="just">
              <a:spcBef>
                <a:spcPts val="600"/>
              </a:spcBef>
              <a:spcAft>
                <a:spcPts val="300"/>
              </a:spcAft>
              <a:buFont typeface="Wingdings" panose="05000000000000000000" pitchFamily="2" charset="2"/>
              <a:buChar char="v"/>
            </a:pPr>
            <a:r>
              <a:rPr lang="bg-BG" sz="2300" dirty="0">
                <a:solidFill>
                  <a:schemeClr val="tx2"/>
                </a:solidFill>
              </a:rPr>
              <a:t>Доклади за напредъка по </a:t>
            </a:r>
            <a:r>
              <a:rPr lang="bg-BG" sz="2300" b="1" dirty="0">
                <a:solidFill>
                  <a:schemeClr val="tx2"/>
                </a:solidFill>
              </a:rPr>
              <a:t>Директива за равното третиране и Регламента за създаване на Европейски орган по труда</a:t>
            </a:r>
            <a:r>
              <a:rPr lang="bg-BG" sz="2300" b="1" dirty="0" smtClean="0">
                <a:solidFill>
                  <a:schemeClr val="tx2"/>
                </a:solidFill>
              </a:rPr>
              <a:t>.</a:t>
            </a:r>
            <a:endParaRPr lang="bg-BG" sz="2300" dirty="0">
              <a:solidFill>
                <a:schemeClr val="tx2"/>
              </a:solidFill>
            </a:endParaRPr>
          </a:p>
          <a:p>
            <a:pPr marL="355600" lvl="1" indent="0" algn="just">
              <a:spcBef>
                <a:spcPts val="600"/>
              </a:spcBef>
              <a:spcAft>
                <a:spcPts val="300"/>
              </a:spcAft>
              <a:buNone/>
            </a:pPr>
            <a:endParaRPr lang="bg-BG" sz="1600" dirty="0" smtClean="0">
              <a:solidFill>
                <a:schemeClr val="tx2"/>
              </a:solidFill>
            </a:endParaRPr>
          </a:p>
          <a:p>
            <a:pPr marL="807562" lvl="3" indent="0" algn="just">
              <a:spcBef>
                <a:spcPts val="300"/>
              </a:spcBef>
              <a:spcAft>
                <a:spcPts val="300"/>
              </a:spcAft>
              <a:buNone/>
            </a:pPr>
            <a:endParaRPr lang="bg-BG" sz="1600" dirty="0" smtClean="0">
              <a:solidFill>
                <a:srgbClr val="FF0000"/>
              </a:solidFill>
            </a:endParaRPr>
          </a:p>
          <a:p>
            <a:pPr marL="355600" indent="0" algn="just">
              <a:spcBef>
                <a:spcPts val="800"/>
              </a:spcBef>
              <a:spcAft>
                <a:spcPts val="300"/>
              </a:spcAft>
              <a:buNone/>
            </a:pPr>
            <a:endParaRPr lang="bg-BG" sz="34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13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p:cNvPicPr>
          <p:nvPr/>
        </p:nvPicPr>
        <p:blipFill>
          <a:blip r:embed="rId2" cstate="print"/>
          <a:srcRect/>
          <a:stretch>
            <a:fillRect/>
          </a:stretch>
        </p:blipFill>
        <p:spPr bwMode="auto">
          <a:xfrm>
            <a:off x="2771800" y="1484783"/>
            <a:ext cx="3384376" cy="3801537"/>
          </a:xfrm>
          <a:prstGeom prst="rect">
            <a:avLst/>
          </a:prstGeom>
          <a:noFill/>
          <a:ln w="9525">
            <a:noFill/>
            <a:miter lim="800000"/>
            <a:headEnd/>
            <a:tailEnd/>
          </a:ln>
        </p:spPr>
      </p:pic>
      <p:sp>
        <p:nvSpPr>
          <p:cNvPr id="5" name="Rectangle 4"/>
          <p:cNvSpPr/>
          <p:nvPr/>
        </p:nvSpPr>
        <p:spPr>
          <a:xfrm>
            <a:off x="853574" y="4819136"/>
            <a:ext cx="7436854" cy="1754326"/>
          </a:xfrm>
          <a:prstGeom prst="rect">
            <a:avLst/>
          </a:prstGeom>
        </p:spPr>
        <p:txBody>
          <a:bodyPr wrap="square">
            <a:spAutoFit/>
          </a:bodyPr>
          <a:lstStyle/>
          <a:p>
            <a:pPr algn="ctr"/>
            <a:r>
              <a:rPr lang="bg-BG" sz="3600" b="1" dirty="0" smtClean="0">
                <a:solidFill>
                  <a:schemeClr val="tx2"/>
                </a:solidFill>
              </a:rPr>
              <a:t>Благодаря Ви за вниманието!</a:t>
            </a:r>
            <a:endParaRPr lang="en-US" sz="3600" b="1" dirty="0" smtClean="0">
              <a:solidFill>
                <a:schemeClr val="tx2"/>
              </a:solidFill>
            </a:endParaRPr>
          </a:p>
          <a:p>
            <a:pPr algn="ctr"/>
            <a:endParaRPr lang="en-US" sz="2400" b="1" dirty="0" smtClean="0">
              <a:solidFill>
                <a:srgbClr val="1F497D"/>
              </a:solidFill>
            </a:endParaRPr>
          </a:p>
          <a:p>
            <a:pPr algn="ctr"/>
            <a:r>
              <a:rPr lang="bg-BG" sz="2400" b="1" dirty="0" smtClean="0">
                <a:solidFill>
                  <a:srgbClr val="1F497D"/>
                </a:solidFill>
              </a:rPr>
              <a:t>Зорница Русинова</a:t>
            </a:r>
          </a:p>
          <a:p>
            <a:pPr algn="ctr"/>
            <a:r>
              <a:rPr lang="bg-BG" sz="2400" b="1" dirty="0" smtClean="0">
                <a:solidFill>
                  <a:srgbClr val="1F497D"/>
                </a:solidFill>
              </a:rPr>
              <a:t>Заместник-министър на труда и социалната политика</a:t>
            </a:r>
            <a:endParaRPr lang="en-US" sz="3600" b="1" dirty="0" smtClean="0">
              <a:solidFill>
                <a:schemeClr val="tx2"/>
              </a:solidFill>
            </a:endParaRPr>
          </a:p>
        </p:txBody>
      </p:sp>
      <p:sp>
        <p:nvSpPr>
          <p:cNvPr id="6" name="Rectangle 5"/>
          <p:cNvSpPr/>
          <p:nvPr/>
        </p:nvSpPr>
        <p:spPr>
          <a:xfrm>
            <a:off x="713973" y="734098"/>
            <a:ext cx="7716055" cy="1200329"/>
          </a:xfrm>
          <a:prstGeom prst="rect">
            <a:avLst/>
          </a:prstGeom>
        </p:spPr>
        <p:txBody>
          <a:bodyPr wrap="square">
            <a:spAutoFit/>
          </a:bodyPr>
          <a:lstStyle/>
          <a:p>
            <a:pPr algn="ctr"/>
            <a:r>
              <a:rPr lang="ru-RU" sz="3600" b="1" dirty="0" smtClean="0">
                <a:solidFill>
                  <a:srgbClr val="0C4CA2"/>
                </a:solidFill>
              </a:rPr>
              <a:t>@</a:t>
            </a:r>
            <a:r>
              <a:rPr lang="en-US" sz="3600" b="1" dirty="0" smtClean="0">
                <a:solidFill>
                  <a:srgbClr val="0C4CA2"/>
                </a:solidFill>
              </a:rPr>
              <a:t>EU2018BG #EU2018BG</a:t>
            </a:r>
          </a:p>
          <a:p>
            <a:pPr algn="ctr"/>
            <a:r>
              <a:rPr lang="en-US" sz="3600" b="1" dirty="0" smtClean="0">
                <a:solidFill>
                  <a:srgbClr val="0C4CA2"/>
                </a:solidFill>
                <a:hlinkClick r:id="rId3"/>
              </a:rPr>
              <a:t>www.eu2018bg.bg</a:t>
            </a:r>
            <a:r>
              <a:rPr lang="en-US" sz="3600" b="1" dirty="0" smtClean="0">
                <a:solidFill>
                  <a:srgbClr val="0C4CA2"/>
                </a:solidFill>
              </a:rPr>
              <a:t> </a:t>
            </a:r>
            <a:endParaRPr lang="ru-RU" sz="3600" b="1" dirty="0">
              <a:solidFill>
                <a:srgbClr val="0C4CA2"/>
              </a:solidFill>
            </a:endParaRPr>
          </a:p>
        </p:txBody>
      </p:sp>
    </p:spTree>
    <p:extLst>
      <p:ext uri="{BB962C8B-B14F-4D97-AF65-F5344CB8AC3E}">
        <p14:creationId xmlns:p14="http://schemas.microsoft.com/office/powerpoint/2010/main" val="4019868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340768"/>
            <a:ext cx="8229600" cy="1296144"/>
          </a:xfrm>
        </p:spPr>
        <p:txBody>
          <a:bodyPr>
            <a:normAutofit/>
          </a:bodyPr>
          <a:lstStyle/>
          <a:p>
            <a:r>
              <a:rPr lang="bg-BG" sz="2600" b="1" dirty="0" smtClean="0">
                <a:solidFill>
                  <a:schemeClr val="tx2"/>
                </a:solidFill>
              </a:rPr>
              <a:t>Предизвикателства и основни приоритети (1)</a:t>
            </a:r>
            <a:endParaRPr lang="bg-BG" sz="2600" b="1" dirty="0">
              <a:solidFill>
                <a:schemeClr val="tx2"/>
              </a:solidFill>
            </a:endParaRPr>
          </a:p>
        </p:txBody>
      </p:sp>
      <p:sp>
        <p:nvSpPr>
          <p:cNvPr id="3" name="Content Placeholder 2"/>
          <p:cNvSpPr>
            <a:spLocks noGrp="1"/>
          </p:cNvSpPr>
          <p:nvPr>
            <p:ph idx="1"/>
          </p:nvPr>
        </p:nvSpPr>
        <p:spPr>
          <a:xfrm>
            <a:off x="683568" y="2420888"/>
            <a:ext cx="8064896" cy="4248472"/>
          </a:xfrm>
        </p:spPr>
        <p:txBody>
          <a:bodyPr>
            <a:normAutofit fontScale="40000" lnSpcReduction="20000"/>
          </a:bodyPr>
          <a:lstStyle/>
          <a:p>
            <a:pPr algn="just">
              <a:lnSpc>
                <a:spcPct val="90000"/>
              </a:lnSpc>
              <a:spcBef>
                <a:spcPts val="600"/>
              </a:spcBef>
            </a:pPr>
            <a:endParaRPr lang="bg-BG" sz="700" dirty="0" smtClean="0"/>
          </a:p>
          <a:p>
            <a:pPr marL="808038" lvl="1" indent="-452438" algn="just">
              <a:spcBef>
                <a:spcPts val="800"/>
              </a:spcBef>
              <a:spcAft>
                <a:spcPts val="300"/>
              </a:spcAft>
              <a:buFont typeface="Wingdings" pitchFamily="2" charset="2"/>
              <a:buChar char="Ø"/>
            </a:pPr>
            <a:endParaRPr lang="bg-BG" sz="2500" dirty="0" smtClean="0">
              <a:solidFill>
                <a:schemeClr val="tx2"/>
              </a:solidFill>
            </a:endParaRPr>
          </a:p>
          <a:p>
            <a:pPr marL="808038" lvl="1" indent="-452438" algn="just">
              <a:lnSpc>
                <a:spcPct val="120000"/>
              </a:lnSpc>
              <a:spcBef>
                <a:spcPts val="0"/>
              </a:spcBef>
              <a:buFont typeface="Wingdings" pitchFamily="2" charset="2"/>
              <a:buChar char="Ø"/>
            </a:pPr>
            <a:r>
              <a:rPr lang="bg-BG" sz="4800" dirty="0" smtClean="0">
                <a:solidFill>
                  <a:schemeClr val="tx2"/>
                </a:solidFill>
              </a:rPr>
              <a:t>Поемане на председателството в ключов момент от институционалния цикъл на европейските институции (насрочени избори за ЕП през м. май 2019 г.)</a:t>
            </a:r>
          </a:p>
          <a:p>
            <a:pPr marL="808038" lvl="1" indent="-452438" algn="just">
              <a:lnSpc>
                <a:spcPct val="120000"/>
              </a:lnSpc>
              <a:spcBef>
                <a:spcPts val="0"/>
              </a:spcBef>
              <a:buFont typeface="Wingdings" pitchFamily="2" charset="2"/>
              <a:buChar char="Ø"/>
            </a:pPr>
            <a:r>
              <a:rPr lang="bg-BG" sz="4800" dirty="0" smtClean="0">
                <a:solidFill>
                  <a:schemeClr val="tx2"/>
                </a:solidFill>
              </a:rPr>
              <a:t>Висока чувствителност по социалните въпроси в ЕС и потребност от реални решения, които да подобрят живота на гражданите</a:t>
            </a:r>
          </a:p>
          <a:p>
            <a:pPr marL="808038" lvl="1" indent="-452438" algn="just">
              <a:lnSpc>
                <a:spcPct val="120000"/>
              </a:lnSpc>
              <a:spcBef>
                <a:spcPts val="0"/>
              </a:spcBef>
              <a:buFont typeface="Wingdings" pitchFamily="2" charset="2"/>
              <a:buChar char="Ø"/>
            </a:pPr>
            <a:r>
              <a:rPr lang="bg-BG" sz="4800" dirty="0" smtClean="0">
                <a:solidFill>
                  <a:schemeClr val="tx2"/>
                </a:solidFill>
              </a:rPr>
              <a:t>Провъзгласяване на Европейския стълб за социални права (края на 2017 г.) и очакване за предприемане на конкретни стъпки изпълнението му</a:t>
            </a:r>
          </a:p>
          <a:p>
            <a:pPr marL="808038" lvl="1" indent="-452438" algn="just">
              <a:lnSpc>
                <a:spcPct val="120000"/>
              </a:lnSpc>
              <a:spcBef>
                <a:spcPts val="0"/>
              </a:spcBef>
              <a:buFont typeface="Wingdings" pitchFamily="2" charset="2"/>
              <a:buChar char="Ø"/>
            </a:pPr>
            <a:r>
              <a:rPr lang="bg-BG" sz="4800" dirty="0">
                <a:solidFill>
                  <a:schemeClr val="tx2"/>
                </a:solidFill>
              </a:rPr>
              <a:t>Социалната тематика бе ключова в два от четирите приоритета на Председателството </a:t>
            </a:r>
            <a:r>
              <a:rPr lang="bg-BG" sz="4800" dirty="0" smtClean="0">
                <a:solidFill>
                  <a:schemeClr val="tx2"/>
                </a:solidFill>
              </a:rPr>
              <a:t>- </a:t>
            </a:r>
            <a:r>
              <a:rPr lang="bg-BG" sz="4800" i="1" dirty="0">
                <a:solidFill>
                  <a:schemeClr val="tx2"/>
                </a:solidFill>
              </a:rPr>
              <a:t>Бъдещето на Европа и младите хора – икономически растеж и социално сближаване</a:t>
            </a:r>
            <a:r>
              <a:rPr lang="bg-BG" sz="4800" dirty="0">
                <a:solidFill>
                  <a:schemeClr val="tx2"/>
                </a:solidFill>
              </a:rPr>
              <a:t>, но основно в приоритета </a:t>
            </a:r>
            <a:r>
              <a:rPr lang="bg-BG" sz="4800" i="1" dirty="0">
                <a:solidFill>
                  <a:schemeClr val="tx2"/>
                </a:solidFill>
              </a:rPr>
              <a:t>Цифрова икономика и умения на бъдещето</a:t>
            </a:r>
            <a:r>
              <a:rPr lang="bg-BG" sz="4800" dirty="0">
                <a:solidFill>
                  <a:schemeClr val="tx2"/>
                </a:solidFill>
              </a:rPr>
              <a:t>. </a:t>
            </a:r>
          </a:p>
          <a:p>
            <a:pPr marL="808038" lvl="1" indent="-452438" algn="just">
              <a:lnSpc>
                <a:spcPct val="120000"/>
              </a:lnSpc>
              <a:spcBef>
                <a:spcPts val="0"/>
              </a:spcBef>
              <a:buFont typeface="Wingdings" pitchFamily="2" charset="2"/>
              <a:buChar char="Ø"/>
            </a:pPr>
            <a:endParaRPr lang="bg-BG" sz="4800" dirty="0">
              <a:solidFill>
                <a:schemeClr val="tx2"/>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61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340768"/>
            <a:ext cx="8229600" cy="936104"/>
          </a:xfrm>
        </p:spPr>
        <p:txBody>
          <a:bodyPr>
            <a:normAutofit/>
          </a:bodyPr>
          <a:lstStyle/>
          <a:p>
            <a:r>
              <a:rPr lang="bg-BG" sz="2600" b="1" dirty="0" smtClean="0">
                <a:solidFill>
                  <a:schemeClr val="tx2"/>
                </a:solidFill>
              </a:rPr>
              <a:t>Предизвикателства и основни приоритети (2)</a:t>
            </a:r>
            <a:endParaRPr lang="bg-BG" sz="2600" b="1" dirty="0">
              <a:solidFill>
                <a:schemeClr val="tx2"/>
              </a:solidFill>
            </a:endParaRPr>
          </a:p>
        </p:txBody>
      </p:sp>
      <p:sp>
        <p:nvSpPr>
          <p:cNvPr id="3" name="Content Placeholder 2"/>
          <p:cNvSpPr>
            <a:spLocks noGrp="1"/>
          </p:cNvSpPr>
          <p:nvPr>
            <p:ph idx="1"/>
          </p:nvPr>
        </p:nvSpPr>
        <p:spPr>
          <a:xfrm>
            <a:off x="539552" y="2060848"/>
            <a:ext cx="8136904" cy="3456384"/>
          </a:xfrm>
        </p:spPr>
        <p:txBody>
          <a:bodyPr>
            <a:normAutofit fontScale="25000" lnSpcReduction="20000"/>
          </a:bodyPr>
          <a:lstStyle/>
          <a:p>
            <a:pPr algn="just">
              <a:lnSpc>
                <a:spcPct val="90000"/>
              </a:lnSpc>
              <a:spcBef>
                <a:spcPts val="600"/>
              </a:spcBef>
            </a:pPr>
            <a:endParaRPr lang="bg-BG" sz="700" dirty="0" smtClean="0"/>
          </a:p>
          <a:p>
            <a:pPr marL="808038" lvl="1" indent="-452438" algn="just">
              <a:lnSpc>
                <a:spcPct val="120000"/>
              </a:lnSpc>
              <a:spcBef>
                <a:spcPts val="0"/>
              </a:spcBef>
              <a:buFont typeface="Wingdings" pitchFamily="2" charset="2"/>
              <a:buChar char="Ø"/>
            </a:pPr>
            <a:r>
              <a:rPr lang="bg-BG" sz="6400" dirty="0" smtClean="0">
                <a:solidFill>
                  <a:schemeClr val="tx2"/>
                </a:solidFill>
              </a:rPr>
              <a:t>Значителен брой досиета в социалната област, на различен етап на разглеждане, по които Българското председателство си постави конкретни високи цели: </a:t>
            </a:r>
          </a:p>
          <a:p>
            <a:pPr marL="808038" lvl="1" indent="-452438" algn="just">
              <a:lnSpc>
                <a:spcPct val="120000"/>
              </a:lnSpc>
              <a:spcBef>
                <a:spcPts val="0"/>
              </a:spcBef>
              <a:buFont typeface="Wingdings" pitchFamily="2" charset="2"/>
              <a:buChar char="Ø"/>
            </a:pPr>
            <a:endParaRPr lang="bg-BG" sz="6400" dirty="0" smtClean="0">
              <a:solidFill>
                <a:schemeClr val="tx2"/>
              </a:solidFill>
            </a:endParaRPr>
          </a:p>
          <a:p>
            <a:pPr marL="1208088" lvl="2" indent="-452438" algn="just">
              <a:lnSpc>
                <a:spcPct val="120000"/>
              </a:lnSpc>
              <a:spcBef>
                <a:spcPts val="0"/>
              </a:spcBef>
              <a:buFont typeface="Wingdings" pitchFamily="2" charset="2"/>
              <a:buChar char="Ø"/>
            </a:pPr>
            <a:r>
              <a:rPr lang="bg-BG" sz="6400" dirty="0" smtClean="0">
                <a:solidFill>
                  <a:schemeClr val="tx2"/>
                </a:solidFill>
              </a:rPr>
              <a:t>Директива 96/71/ЕО относно командироването на работници</a:t>
            </a:r>
            <a:r>
              <a:rPr lang="en-US" sz="6400" dirty="0" smtClean="0">
                <a:solidFill>
                  <a:schemeClr val="tx2"/>
                </a:solidFill>
              </a:rPr>
              <a:t> </a:t>
            </a:r>
            <a:endParaRPr lang="en-US" sz="6400" dirty="0">
              <a:solidFill>
                <a:schemeClr val="tx2"/>
              </a:solidFill>
            </a:endParaRPr>
          </a:p>
          <a:p>
            <a:pPr marL="1208088" lvl="2" indent="-452438" algn="just">
              <a:lnSpc>
                <a:spcPct val="120000"/>
              </a:lnSpc>
              <a:spcBef>
                <a:spcPts val="0"/>
              </a:spcBef>
              <a:buFont typeface="Wingdings" pitchFamily="2" charset="2"/>
              <a:buChar char="Ø"/>
            </a:pPr>
            <a:r>
              <a:rPr lang="bg-BG" sz="6400" dirty="0" smtClean="0">
                <a:solidFill>
                  <a:schemeClr val="tx2"/>
                </a:solidFill>
              </a:rPr>
              <a:t>Регламент 883/2004</a:t>
            </a:r>
            <a:r>
              <a:rPr lang="en-US" sz="6400" dirty="0" smtClean="0">
                <a:solidFill>
                  <a:schemeClr val="tx2"/>
                </a:solidFill>
              </a:rPr>
              <a:t> </a:t>
            </a:r>
            <a:r>
              <a:rPr lang="bg-BG" sz="6400" dirty="0" smtClean="0">
                <a:solidFill>
                  <a:schemeClr val="tx2"/>
                </a:solidFill>
              </a:rPr>
              <a:t>за координация на системите за социална сигурност и Регламент 987/2009, установяващ процедура за неговото прилагане</a:t>
            </a:r>
            <a:endParaRPr lang="en-US" sz="6400" dirty="0">
              <a:solidFill>
                <a:schemeClr val="tx2"/>
              </a:solidFill>
            </a:endParaRPr>
          </a:p>
          <a:p>
            <a:pPr marL="1208088" lvl="2" indent="-452438" algn="just">
              <a:lnSpc>
                <a:spcPct val="120000"/>
              </a:lnSpc>
              <a:spcBef>
                <a:spcPts val="0"/>
              </a:spcBef>
              <a:buFont typeface="Wingdings" pitchFamily="2" charset="2"/>
              <a:buChar char="Ø"/>
            </a:pPr>
            <a:r>
              <a:rPr lang="bg-BG" sz="6400" dirty="0" smtClean="0">
                <a:solidFill>
                  <a:schemeClr val="tx2"/>
                </a:solidFill>
              </a:rPr>
              <a:t>Европейски акт за достъпност</a:t>
            </a:r>
            <a:endParaRPr lang="en-US" sz="6400" dirty="0">
              <a:solidFill>
                <a:schemeClr val="tx2"/>
              </a:solidFill>
            </a:endParaRPr>
          </a:p>
          <a:p>
            <a:pPr marL="1208088" lvl="2" indent="-452438" algn="just">
              <a:lnSpc>
                <a:spcPct val="120000"/>
              </a:lnSpc>
              <a:spcBef>
                <a:spcPts val="0"/>
              </a:spcBef>
              <a:buFont typeface="Wingdings" pitchFamily="2" charset="2"/>
              <a:buChar char="Ø"/>
            </a:pPr>
            <a:r>
              <a:rPr lang="bg-BG" sz="6400" dirty="0" smtClean="0">
                <a:solidFill>
                  <a:schemeClr val="tx2"/>
                </a:solidFill>
              </a:rPr>
              <a:t>Директива относно равновесието между професионалния и личния живот на родителите и лицата, полагащи грижи</a:t>
            </a:r>
          </a:p>
          <a:p>
            <a:pPr marL="1208088" lvl="2" indent="-452438" algn="just">
              <a:lnSpc>
                <a:spcPct val="120000"/>
              </a:lnSpc>
              <a:spcBef>
                <a:spcPts val="0"/>
              </a:spcBef>
              <a:buFont typeface="Wingdings" pitchFamily="2" charset="2"/>
              <a:buChar char="Ø"/>
            </a:pPr>
            <a:r>
              <a:rPr lang="bg-BG" sz="6400" dirty="0" smtClean="0">
                <a:solidFill>
                  <a:schemeClr val="tx2"/>
                </a:solidFill>
              </a:rPr>
              <a:t>Директива за прозрачни и предвидими условия на труд в Европейския съюз</a:t>
            </a:r>
            <a:endParaRPr lang="en-US" sz="6400" dirty="0">
              <a:solidFill>
                <a:schemeClr val="tx2"/>
              </a:solidFill>
            </a:endParaRPr>
          </a:p>
          <a:p>
            <a:pPr marL="1208088" lvl="2" indent="-452438" algn="just">
              <a:lnSpc>
                <a:spcPct val="120000"/>
              </a:lnSpc>
              <a:spcBef>
                <a:spcPts val="0"/>
              </a:spcBef>
              <a:buFont typeface="Wingdings" pitchFamily="2" charset="2"/>
              <a:buChar char="Ø"/>
            </a:pPr>
            <a:r>
              <a:rPr lang="bg-BG" sz="6400" dirty="0" smtClean="0">
                <a:solidFill>
                  <a:schemeClr val="tx2"/>
                </a:solidFill>
              </a:rPr>
              <a:t>Директива за защита на работниците срещу рискове от излагане на карциногени и мутагени на работното място</a:t>
            </a:r>
            <a:r>
              <a:rPr lang="en-US" sz="6400" dirty="0" smtClean="0">
                <a:solidFill>
                  <a:schemeClr val="tx2"/>
                </a:solidFill>
              </a:rPr>
              <a:t> </a:t>
            </a:r>
            <a:endParaRPr lang="en-US" sz="6400" dirty="0">
              <a:solidFill>
                <a:schemeClr val="tx2"/>
              </a:solidFill>
            </a:endParaRPr>
          </a:p>
          <a:p>
            <a:pPr marL="1208088" lvl="2" indent="-452438" algn="just">
              <a:lnSpc>
                <a:spcPct val="120000"/>
              </a:lnSpc>
              <a:spcBef>
                <a:spcPts val="0"/>
              </a:spcBef>
              <a:buFont typeface="Wingdings" pitchFamily="2" charset="2"/>
              <a:buChar char="Ø"/>
            </a:pPr>
            <a:r>
              <a:rPr lang="ru-RU" sz="6400" dirty="0" smtClean="0">
                <a:solidFill>
                  <a:schemeClr val="tx2"/>
                </a:solidFill>
              </a:rPr>
              <a:t>Препоръка </a:t>
            </a:r>
            <a:r>
              <a:rPr lang="ru-RU" sz="6400" dirty="0">
                <a:solidFill>
                  <a:schemeClr val="tx2"/>
                </a:solidFill>
              </a:rPr>
              <a:t>на Съвета за Европейска рамка за </a:t>
            </a:r>
            <a:r>
              <a:rPr lang="bg-BG" sz="6400" dirty="0" smtClean="0">
                <a:solidFill>
                  <a:schemeClr val="tx2"/>
                </a:solidFill>
              </a:rPr>
              <a:t>качествено</a:t>
            </a:r>
            <a:r>
              <a:rPr lang="ru-RU" sz="6400" dirty="0" smtClean="0">
                <a:solidFill>
                  <a:schemeClr val="tx2"/>
                </a:solidFill>
              </a:rPr>
              <a:t> </a:t>
            </a:r>
            <a:r>
              <a:rPr lang="bg-BG" sz="6400" dirty="0" smtClean="0">
                <a:solidFill>
                  <a:schemeClr val="tx2"/>
                </a:solidFill>
              </a:rPr>
              <a:t>и ефективно чиракуване</a:t>
            </a:r>
          </a:p>
          <a:p>
            <a:pPr marL="1208088" lvl="2" indent="-452438" algn="just">
              <a:lnSpc>
                <a:spcPct val="120000"/>
              </a:lnSpc>
              <a:spcBef>
                <a:spcPts val="0"/>
              </a:spcBef>
              <a:buFont typeface="Wingdings" pitchFamily="2" charset="2"/>
              <a:buChar char="Ø"/>
            </a:pPr>
            <a:r>
              <a:rPr lang="ru-RU" sz="6400" dirty="0" smtClean="0">
                <a:solidFill>
                  <a:schemeClr val="tx2"/>
                </a:solidFill>
              </a:rPr>
              <a:t>Пакет за </a:t>
            </a:r>
            <a:r>
              <a:rPr lang="bg-BG" sz="6400" dirty="0" smtClean="0">
                <a:solidFill>
                  <a:schemeClr val="tx2"/>
                </a:solidFill>
              </a:rPr>
              <a:t>социална справедливост (публикуван на 13 март 2018 г.):</a:t>
            </a:r>
          </a:p>
          <a:p>
            <a:pPr marL="1665288" lvl="3" indent="-452438" algn="just">
              <a:lnSpc>
                <a:spcPct val="120000"/>
              </a:lnSpc>
              <a:spcBef>
                <a:spcPts val="0"/>
              </a:spcBef>
              <a:buFont typeface="Wingdings" panose="05000000000000000000" pitchFamily="2" charset="2"/>
              <a:buChar char="v"/>
            </a:pPr>
            <a:r>
              <a:rPr lang="bg-BG" sz="6400" dirty="0">
                <a:solidFill>
                  <a:schemeClr val="tx2"/>
                </a:solidFill>
              </a:rPr>
              <a:t>Регламент за създаване на Европейски орган по труда</a:t>
            </a:r>
          </a:p>
          <a:p>
            <a:pPr marL="1555750" lvl="3" indent="-342900" algn="just">
              <a:lnSpc>
                <a:spcPct val="120000"/>
              </a:lnSpc>
              <a:spcBef>
                <a:spcPts val="0"/>
              </a:spcBef>
              <a:buFont typeface="Wingdings" panose="05000000000000000000" pitchFamily="2" charset="2"/>
              <a:buChar char="v"/>
            </a:pPr>
            <a:r>
              <a:rPr lang="bg-BG" sz="6400" dirty="0" smtClean="0">
                <a:solidFill>
                  <a:schemeClr val="tx2"/>
                </a:solidFill>
              </a:rPr>
              <a:t>Препоръка на Съвета относно достъпа на работниците и самостоятелно заетите лица до социална закрила</a:t>
            </a:r>
            <a:endParaRPr lang="bg-BG" sz="6400" dirty="0">
              <a:solidFill>
                <a:schemeClr val="tx2"/>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06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412776"/>
            <a:ext cx="8229600" cy="1296144"/>
          </a:xfrm>
        </p:spPr>
        <p:txBody>
          <a:bodyPr>
            <a:normAutofit/>
          </a:bodyPr>
          <a:lstStyle/>
          <a:p>
            <a:r>
              <a:rPr lang="bg-BG" sz="2600" b="1" dirty="0" smtClean="0">
                <a:solidFill>
                  <a:schemeClr val="tx2"/>
                </a:solidFill>
              </a:rPr>
              <a:t>ОСНОВНИ ПОСТИЖЕНИЯ НА БЪЛГАРСКОТО ПРЕДСЕДАТЕЛСТВО В ОБЛАСТТА НА ЗАЕТОСТТА И СОЦИАЛНАТА ПОЛИТИКА </a:t>
            </a:r>
            <a:r>
              <a:rPr lang="bg-BG" sz="2600" b="1" dirty="0">
                <a:solidFill>
                  <a:schemeClr val="tx2"/>
                </a:solidFill>
              </a:rPr>
              <a:t>-</a:t>
            </a:r>
            <a:r>
              <a:rPr lang="bg-BG" sz="2600" b="1" dirty="0" smtClean="0">
                <a:solidFill>
                  <a:schemeClr val="tx2"/>
                </a:solidFill>
              </a:rPr>
              <a:t> в цифри (1)</a:t>
            </a:r>
            <a:endParaRPr lang="bg-BG" sz="2600" b="1" dirty="0">
              <a:solidFill>
                <a:schemeClr val="tx2"/>
              </a:solidFill>
            </a:endParaRPr>
          </a:p>
        </p:txBody>
      </p:sp>
      <p:sp>
        <p:nvSpPr>
          <p:cNvPr id="3" name="Content Placeholder 2"/>
          <p:cNvSpPr>
            <a:spLocks noGrp="1"/>
          </p:cNvSpPr>
          <p:nvPr>
            <p:ph idx="1"/>
          </p:nvPr>
        </p:nvSpPr>
        <p:spPr>
          <a:xfrm>
            <a:off x="457200" y="2564904"/>
            <a:ext cx="8229600" cy="3816424"/>
          </a:xfrm>
        </p:spPr>
        <p:txBody>
          <a:bodyPr>
            <a:normAutofit fontScale="85000" lnSpcReduction="20000"/>
          </a:bodyPr>
          <a:lstStyle/>
          <a:p>
            <a:pPr algn="just">
              <a:lnSpc>
                <a:spcPct val="90000"/>
              </a:lnSpc>
              <a:spcBef>
                <a:spcPts val="600"/>
              </a:spcBef>
            </a:pPr>
            <a:endParaRPr lang="bg-BG" sz="700" dirty="0" smtClean="0"/>
          </a:p>
          <a:p>
            <a:pPr marL="808038" indent="-452438" algn="just">
              <a:spcBef>
                <a:spcPts val="800"/>
              </a:spcBef>
              <a:spcAft>
                <a:spcPts val="300"/>
              </a:spcAft>
            </a:pPr>
            <a:r>
              <a:rPr lang="bg-BG" sz="2000" b="1" dirty="0" smtClean="0">
                <a:solidFill>
                  <a:schemeClr val="tx2"/>
                </a:solidFill>
              </a:rPr>
              <a:t>Ключов напредък по досиета, развиващи социалното измерение на ЕС и целящи да подобрят важни аспекти от живота на гражданите </a:t>
            </a:r>
          </a:p>
          <a:p>
            <a:pPr marL="1208088" lvl="1" indent="-452438" algn="just">
              <a:spcBef>
                <a:spcPts val="800"/>
              </a:spcBef>
              <a:spcAft>
                <a:spcPts val="300"/>
              </a:spcAft>
            </a:pPr>
            <a:r>
              <a:rPr lang="bg-BG" sz="2200" b="1" dirty="0" smtClean="0">
                <a:solidFill>
                  <a:schemeClr val="tx2"/>
                </a:solidFill>
              </a:rPr>
              <a:t>1 </a:t>
            </a:r>
            <a:r>
              <a:rPr lang="bg-BG" sz="2200" dirty="0">
                <a:solidFill>
                  <a:schemeClr val="tx2"/>
                </a:solidFill>
              </a:rPr>
              <a:t>одобрен законодателен акт</a:t>
            </a:r>
          </a:p>
          <a:p>
            <a:pPr marL="1208088" lvl="1" indent="-452438" algn="just">
              <a:spcBef>
                <a:spcPts val="800"/>
              </a:spcBef>
              <a:spcAft>
                <a:spcPts val="300"/>
              </a:spcAft>
            </a:pPr>
            <a:r>
              <a:rPr lang="bg-BG" sz="2200" b="1" dirty="0">
                <a:solidFill>
                  <a:schemeClr val="tx2"/>
                </a:solidFill>
              </a:rPr>
              <a:t>3</a:t>
            </a:r>
            <a:r>
              <a:rPr lang="bg-BG" sz="2200" dirty="0">
                <a:solidFill>
                  <a:schemeClr val="tx2"/>
                </a:solidFill>
              </a:rPr>
              <a:t> постигнати общи подхода в рамките на </a:t>
            </a:r>
            <a:r>
              <a:rPr lang="bg-BG" sz="2200" dirty="0" smtClean="0">
                <a:solidFill>
                  <a:schemeClr val="tx2"/>
                </a:solidFill>
              </a:rPr>
              <a:t>Съвета (в рамките на 1 заседание, 21 юни 2018 г.)</a:t>
            </a:r>
            <a:endParaRPr lang="bg-BG" sz="2200" dirty="0">
              <a:solidFill>
                <a:schemeClr val="tx2"/>
              </a:solidFill>
            </a:endParaRPr>
          </a:p>
          <a:p>
            <a:pPr marL="1208088" lvl="1" indent="-452438" algn="just">
              <a:spcBef>
                <a:spcPts val="800"/>
              </a:spcBef>
              <a:spcAft>
                <a:spcPts val="300"/>
              </a:spcAft>
            </a:pPr>
            <a:r>
              <a:rPr lang="bg-BG" sz="2200" b="1" dirty="0">
                <a:solidFill>
                  <a:schemeClr val="tx2"/>
                </a:solidFill>
              </a:rPr>
              <a:t>3</a:t>
            </a:r>
            <a:r>
              <a:rPr lang="bg-BG" sz="2200" dirty="0">
                <a:solidFill>
                  <a:schemeClr val="tx2"/>
                </a:solidFill>
              </a:rPr>
              <a:t> досиета, по които </a:t>
            </a:r>
            <a:r>
              <a:rPr lang="bg-BG" sz="2200" dirty="0" smtClean="0">
                <a:solidFill>
                  <a:schemeClr val="tx2"/>
                </a:solidFill>
              </a:rPr>
              <a:t>са </a:t>
            </a:r>
            <a:r>
              <a:rPr lang="bg-BG" sz="2200" dirty="0">
                <a:solidFill>
                  <a:schemeClr val="tx2"/>
                </a:solidFill>
              </a:rPr>
              <a:t>започнати </a:t>
            </a:r>
            <a:r>
              <a:rPr lang="bg-BG" sz="2200" dirty="0" err="1">
                <a:solidFill>
                  <a:schemeClr val="tx2"/>
                </a:solidFill>
              </a:rPr>
              <a:t>триалози</a:t>
            </a:r>
            <a:r>
              <a:rPr lang="bg-BG" sz="2200" dirty="0">
                <a:solidFill>
                  <a:schemeClr val="tx2"/>
                </a:solidFill>
              </a:rPr>
              <a:t> и е постигнат значителен напредък </a:t>
            </a:r>
          </a:p>
          <a:p>
            <a:pPr marL="1208088" lvl="1" indent="-452438" algn="just">
              <a:spcBef>
                <a:spcPts val="800"/>
              </a:spcBef>
              <a:spcAft>
                <a:spcPts val="300"/>
              </a:spcAft>
            </a:pPr>
            <a:r>
              <a:rPr lang="bg-BG" sz="2200" b="1" dirty="0">
                <a:solidFill>
                  <a:schemeClr val="tx2"/>
                </a:solidFill>
              </a:rPr>
              <a:t>1</a:t>
            </a:r>
            <a:r>
              <a:rPr lang="bg-BG" sz="2200" dirty="0">
                <a:solidFill>
                  <a:schemeClr val="tx2"/>
                </a:solidFill>
              </a:rPr>
              <a:t> политическо споразумение </a:t>
            </a:r>
          </a:p>
          <a:p>
            <a:pPr marL="1208088" lvl="1" indent="-452438" algn="just">
              <a:spcBef>
                <a:spcPts val="800"/>
              </a:spcBef>
              <a:spcAft>
                <a:spcPts val="300"/>
              </a:spcAft>
            </a:pPr>
            <a:r>
              <a:rPr lang="bg-BG" sz="2200" b="1" dirty="0">
                <a:solidFill>
                  <a:schemeClr val="tx2"/>
                </a:solidFill>
              </a:rPr>
              <a:t>1</a:t>
            </a:r>
            <a:r>
              <a:rPr lang="bg-BG" sz="2200" dirty="0">
                <a:solidFill>
                  <a:schemeClr val="tx2"/>
                </a:solidFill>
              </a:rPr>
              <a:t> препоръка приета от Съвета </a:t>
            </a:r>
          </a:p>
          <a:p>
            <a:pPr marL="1208088" lvl="1" indent="-452438" algn="just">
              <a:spcBef>
                <a:spcPts val="800"/>
              </a:spcBef>
              <a:spcAft>
                <a:spcPts val="300"/>
              </a:spcAft>
            </a:pPr>
            <a:r>
              <a:rPr lang="bg-BG" sz="2200" b="1" dirty="0">
                <a:solidFill>
                  <a:schemeClr val="tx2"/>
                </a:solidFill>
              </a:rPr>
              <a:t>4</a:t>
            </a:r>
            <a:r>
              <a:rPr lang="bg-BG" sz="2200" dirty="0">
                <a:solidFill>
                  <a:schemeClr val="tx2"/>
                </a:solidFill>
              </a:rPr>
              <a:t> приети заключения на Съвета</a:t>
            </a:r>
          </a:p>
          <a:p>
            <a:pPr marL="1208088" lvl="1" indent="-452438" algn="just">
              <a:spcBef>
                <a:spcPts val="800"/>
              </a:spcBef>
              <a:spcAft>
                <a:spcPts val="300"/>
              </a:spcAft>
            </a:pPr>
            <a:r>
              <a:rPr lang="bg-BG" sz="2200" b="1" dirty="0">
                <a:solidFill>
                  <a:schemeClr val="tx2"/>
                </a:solidFill>
              </a:rPr>
              <a:t>2</a:t>
            </a:r>
            <a:r>
              <a:rPr lang="bg-BG" sz="2200" dirty="0">
                <a:solidFill>
                  <a:schemeClr val="tx2"/>
                </a:solidFill>
              </a:rPr>
              <a:t> досиета, по които са приети доклади за напредъка</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388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412776"/>
            <a:ext cx="8229600" cy="1296144"/>
          </a:xfrm>
        </p:spPr>
        <p:txBody>
          <a:bodyPr>
            <a:normAutofit/>
          </a:bodyPr>
          <a:lstStyle/>
          <a:p>
            <a:r>
              <a:rPr lang="bg-BG" sz="2600" b="1" dirty="0" smtClean="0">
                <a:solidFill>
                  <a:schemeClr val="tx2"/>
                </a:solidFill>
              </a:rPr>
              <a:t>ОСНОВНИ ПОСТИЖЕНИЯ НА БЪЛГАРСКОТО ПРЕДСЕДАТЕЛСТВО В ОБЛАСТТА НА ЗАЕТОСТТА И СОЦИАЛНАТА ПОЛИТИКА </a:t>
            </a:r>
            <a:r>
              <a:rPr lang="bg-BG" sz="2600" b="1" dirty="0">
                <a:solidFill>
                  <a:schemeClr val="tx2"/>
                </a:solidFill>
              </a:rPr>
              <a:t>-</a:t>
            </a:r>
            <a:r>
              <a:rPr lang="bg-BG" sz="2600" b="1" dirty="0" smtClean="0">
                <a:solidFill>
                  <a:schemeClr val="tx2"/>
                </a:solidFill>
              </a:rPr>
              <a:t> в цифри (2)</a:t>
            </a:r>
            <a:endParaRPr lang="bg-BG" sz="2600" b="1" dirty="0">
              <a:solidFill>
                <a:schemeClr val="tx2"/>
              </a:solidFill>
            </a:endParaRPr>
          </a:p>
        </p:txBody>
      </p:sp>
      <p:sp>
        <p:nvSpPr>
          <p:cNvPr id="3" name="Content Placeholder 2"/>
          <p:cNvSpPr>
            <a:spLocks noGrp="1"/>
          </p:cNvSpPr>
          <p:nvPr>
            <p:ph idx="1"/>
          </p:nvPr>
        </p:nvSpPr>
        <p:spPr>
          <a:xfrm>
            <a:off x="457200" y="2276872"/>
            <a:ext cx="8229600" cy="4104456"/>
          </a:xfrm>
        </p:spPr>
        <p:txBody>
          <a:bodyPr>
            <a:normAutofit/>
          </a:bodyPr>
          <a:lstStyle/>
          <a:p>
            <a:pPr algn="just">
              <a:lnSpc>
                <a:spcPct val="90000"/>
              </a:lnSpc>
              <a:spcBef>
                <a:spcPts val="600"/>
              </a:spcBef>
            </a:pPr>
            <a:endParaRPr lang="bg-BG" sz="2000" dirty="0" smtClean="0">
              <a:solidFill>
                <a:schemeClr val="tx2"/>
              </a:solidFill>
            </a:endParaRPr>
          </a:p>
          <a:p>
            <a:pPr algn="just">
              <a:lnSpc>
                <a:spcPct val="90000"/>
              </a:lnSpc>
              <a:spcBef>
                <a:spcPts val="600"/>
              </a:spcBef>
            </a:pPr>
            <a:r>
              <a:rPr lang="bg-BG" sz="2000" b="1" dirty="0" smtClean="0">
                <a:solidFill>
                  <a:schemeClr val="tx2"/>
                </a:solidFill>
              </a:rPr>
              <a:t>Проведени: </a:t>
            </a:r>
          </a:p>
          <a:p>
            <a:pPr algn="just">
              <a:lnSpc>
                <a:spcPct val="90000"/>
              </a:lnSpc>
              <a:spcBef>
                <a:spcPts val="600"/>
              </a:spcBef>
            </a:pPr>
            <a:r>
              <a:rPr lang="bg-BG" sz="2000" b="1" dirty="0" smtClean="0">
                <a:solidFill>
                  <a:schemeClr val="tx2"/>
                </a:solidFill>
              </a:rPr>
              <a:t>2</a:t>
            </a:r>
            <a:r>
              <a:rPr lang="bg-BG" sz="2000" dirty="0" smtClean="0">
                <a:solidFill>
                  <a:schemeClr val="tx2"/>
                </a:solidFill>
              </a:rPr>
              <a:t> </a:t>
            </a:r>
            <a:r>
              <a:rPr lang="bg-BG" sz="2000" dirty="0">
                <a:solidFill>
                  <a:schemeClr val="tx2"/>
                </a:solidFill>
              </a:rPr>
              <a:t>заседания на </a:t>
            </a:r>
            <a:r>
              <a:rPr lang="bg-BG" sz="2000" b="1" dirty="0" smtClean="0">
                <a:solidFill>
                  <a:schemeClr val="tx2"/>
                </a:solidFill>
              </a:rPr>
              <a:t>Съвет</a:t>
            </a:r>
            <a:r>
              <a:rPr lang="en-US" sz="2000" b="1" dirty="0" smtClean="0">
                <a:solidFill>
                  <a:schemeClr val="tx2"/>
                </a:solidFill>
              </a:rPr>
              <a:t> </a:t>
            </a:r>
            <a:r>
              <a:rPr lang="bg-BG" sz="2000" b="1" dirty="0" smtClean="0">
                <a:solidFill>
                  <a:schemeClr val="tx2"/>
                </a:solidFill>
              </a:rPr>
              <a:t>Е</a:t>
            </a:r>
            <a:r>
              <a:rPr lang="en-US" sz="2000" b="1" dirty="0" smtClean="0">
                <a:solidFill>
                  <a:schemeClr val="tx2"/>
                </a:solidFill>
              </a:rPr>
              <a:t>PSCO </a:t>
            </a:r>
            <a:r>
              <a:rPr lang="bg-BG" sz="2000" dirty="0" smtClean="0">
                <a:solidFill>
                  <a:schemeClr val="tx2"/>
                </a:solidFill>
              </a:rPr>
              <a:t>във </a:t>
            </a:r>
            <a:r>
              <a:rPr lang="bg-BG" sz="2000" dirty="0">
                <a:solidFill>
                  <a:schemeClr val="tx2"/>
                </a:solidFill>
              </a:rPr>
              <a:t>формат „Заетост и социална политика“ </a:t>
            </a:r>
            <a:r>
              <a:rPr lang="bg-BG" sz="2000" dirty="0" smtClean="0">
                <a:solidFill>
                  <a:schemeClr val="tx2"/>
                </a:solidFill>
              </a:rPr>
              <a:t>(15 март и 21 юни 2018 г. )</a:t>
            </a:r>
          </a:p>
          <a:p>
            <a:pPr algn="just">
              <a:lnSpc>
                <a:spcPct val="90000"/>
              </a:lnSpc>
              <a:spcBef>
                <a:spcPts val="600"/>
              </a:spcBef>
            </a:pPr>
            <a:r>
              <a:rPr lang="bg-BG" sz="2000" b="1" dirty="0" smtClean="0">
                <a:solidFill>
                  <a:schemeClr val="tx2"/>
                </a:solidFill>
              </a:rPr>
              <a:t>1</a:t>
            </a:r>
            <a:r>
              <a:rPr lang="bg-BG" sz="2000" dirty="0" smtClean="0">
                <a:solidFill>
                  <a:schemeClr val="tx2"/>
                </a:solidFill>
              </a:rPr>
              <a:t> </a:t>
            </a:r>
            <a:r>
              <a:rPr lang="bg-BG" sz="2000" b="1" dirty="0" smtClean="0">
                <a:solidFill>
                  <a:schemeClr val="tx2"/>
                </a:solidFill>
              </a:rPr>
              <a:t>неформално заседание на министрите </a:t>
            </a:r>
            <a:r>
              <a:rPr lang="bg-BG" sz="2000" dirty="0" smtClean="0">
                <a:solidFill>
                  <a:schemeClr val="tx2"/>
                </a:solidFill>
              </a:rPr>
              <a:t>по заетостта и социалната политика (София, 17-18 април)</a:t>
            </a:r>
          </a:p>
          <a:p>
            <a:pPr algn="just">
              <a:lnSpc>
                <a:spcPct val="90000"/>
              </a:lnSpc>
              <a:spcBef>
                <a:spcPts val="600"/>
              </a:spcBef>
            </a:pPr>
            <a:r>
              <a:rPr lang="bg-BG" sz="2000" b="1" dirty="0" err="1" smtClean="0">
                <a:solidFill>
                  <a:schemeClr val="tx2"/>
                </a:solidFill>
              </a:rPr>
              <a:t>Трипартитната</a:t>
            </a:r>
            <a:r>
              <a:rPr lang="bg-BG" sz="2000" b="1" dirty="0" smtClean="0">
                <a:solidFill>
                  <a:schemeClr val="tx2"/>
                </a:solidFill>
              </a:rPr>
              <a:t> </a:t>
            </a:r>
            <a:r>
              <a:rPr lang="bg-BG" sz="2000" b="1" dirty="0">
                <a:solidFill>
                  <a:schemeClr val="tx2"/>
                </a:solidFill>
              </a:rPr>
              <a:t>социална среща на върха </a:t>
            </a:r>
            <a:r>
              <a:rPr lang="bg-BG" sz="2000" dirty="0">
                <a:solidFill>
                  <a:schemeClr val="tx2"/>
                </a:solidFill>
              </a:rPr>
              <a:t>за растеж и </a:t>
            </a:r>
            <a:r>
              <a:rPr lang="bg-BG" sz="2000" dirty="0" smtClean="0">
                <a:solidFill>
                  <a:schemeClr val="tx2"/>
                </a:solidFill>
              </a:rPr>
              <a:t>заетост (21 март 2018 г.)</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885" t="44107" r="-1478" b="15937"/>
          <a:stretch/>
        </p:blipFill>
        <p:spPr>
          <a:xfrm>
            <a:off x="3779911" y="4869160"/>
            <a:ext cx="5463285" cy="1768131"/>
          </a:xfrm>
          <a:prstGeom prst="rect">
            <a:avLst/>
          </a:prstGeom>
        </p:spPr>
      </p:pic>
      <p:pic>
        <p:nvPicPr>
          <p:cNvPr id="1026" name="Picture 2" descr="https://lh3.googleusercontent.com/1qiaE2jusV939leIIHxlMTkK5_x3g6A6yu3FnaH9WeeFKds3CrN2nMJ-lEWXPK81ujW01lrLN81gaYtXV2a8_oDjhDRfit5C4K3mvVRBtMyJJB5wLCVwehfvFFljrJczNDzpfLCyMIMsO_jh7z_mQZYM5mJ-X7bnKFfMYqqOs7Vbv9J8JztIfnYaPFS4jLvfyTMhVaH2OFcJdXaM_BpYHUVjGKlIPdqTfVYPOSGPymPlZFDcyL5b3YKN-sZ4aNH7iw4ihJfhFbSCxi09CY9tLrGP-xvh7U79uxG2i7OXgx-clF5p29LMRQ5749L_sfvDP3phlNMYrLRFJYMyOWFK3EZWB_Uf0FgTstQKF6d-Dyl2ez7jq_yBcu609rB1DcTcgwPq_nN5VIH8uFOGZhcrR84HgAt9y3G8rqG8HxScTEYlw-DnF-pn7kFCSzJTwag-k41DrLltUlIi-8tb02D4DVGn3OjLZN1WGIOXMAKQnDylpRnWtMEtA_tjEPMCHpKjf3GKIxk0D44KzEczJ4vsXhZhebXPnYVsA5w6BNolG_o90aPTkwQZuARldC5r8Z_9a0xodvfdhJ6FNccRTBtXqAMFrlJx_N6-6ZLn8ac6=w1321-h758-no"/>
          <p:cNvPicPr>
            <a:picLocks noChangeAspect="1" noChangeArrowheads="1"/>
          </p:cNvPicPr>
          <p:nvPr/>
        </p:nvPicPr>
        <p:blipFill rotWithShape="1">
          <a:blip r:embed="rId5">
            <a:extLst>
              <a:ext uri="{28A0092B-C50C-407E-A947-70E740481C1C}">
                <a14:useLocalDpi xmlns:a14="http://schemas.microsoft.com/office/drawing/2010/main" val="0"/>
              </a:ext>
            </a:extLst>
          </a:blip>
          <a:srcRect l="7491" t="27176" b="20174"/>
          <a:stretch/>
        </p:blipFill>
        <p:spPr bwMode="auto">
          <a:xfrm>
            <a:off x="0" y="4869159"/>
            <a:ext cx="5334274" cy="176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4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412776"/>
            <a:ext cx="8229600" cy="1296144"/>
          </a:xfrm>
        </p:spPr>
        <p:txBody>
          <a:bodyPr>
            <a:normAutofit/>
          </a:bodyPr>
          <a:lstStyle/>
          <a:p>
            <a:r>
              <a:rPr lang="bg-BG" sz="2600" b="1" dirty="0" smtClean="0">
                <a:solidFill>
                  <a:schemeClr val="tx2"/>
                </a:solidFill>
              </a:rPr>
              <a:t>ОСНОВНИ ПОСТИЖЕНИЯ НА БЪЛГАРСКОТО ПРЕДСЕДАТЕЛСТВО В ОБЛАСТТА НА ЗАЕТОСТТА И СОЦИАЛНАТА ПОЛИТИКА </a:t>
            </a:r>
            <a:r>
              <a:rPr lang="bg-BG" sz="2600" b="1" dirty="0">
                <a:solidFill>
                  <a:schemeClr val="tx2"/>
                </a:solidFill>
              </a:rPr>
              <a:t>-</a:t>
            </a:r>
            <a:r>
              <a:rPr lang="bg-BG" sz="2600" b="1" dirty="0" smtClean="0">
                <a:solidFill>
                  <a:schemeClr val="tx2"/>
                </a:solidFill>
              </a:rPr>
              <a:t> в цифри (3)</a:t>
            </a:r>
            <a:endParaRPr lang="bg-BG" sz="2600" b="1" dirty="0">
              <a:solidFill>
                <a:schemeClr val="tx2"/>
              </a:solidFill>
            </a:endParaRPr>
          </a:p>
        </p:txBody>
      </p:sp>
      <p:sp>
        <p:nvSpPr>
          <p:cNvPr id="3" name="Content Placeholder 2"/>
          <p:cNvSpPr>
            <a:spLocks noGrp="1"/>
          </p:cNvSpPr>
          <p:nvPr>
            <p:ph idx="1"/>
          </p:nvPr>
        </p:nvSpPr>
        <p:spPr>
          <a:xfrm>
            <a:off x="457200" y="2564904"/>
            <a:ext cx="8229600" cy="3816424"/>
          </a:xfrm>
        </p:spPr>
        <p:txBody>
          <a:bodyPr>
            <a:normAutofit fontScale="85000" lnSpcReduction="10000"/>
          </a:bodyPr>
          <a:lstStyle/>
          <a:p>
            <a:pPr algn="just">
              <a:lnSpc>
                <a:spcPct val="90000"/>
              </a:lnSpc>
              <a:spcBef>
                <a:spcPts val="600"/>
              </a:spcBef>
            </a:pPr>
            <a:endParaRPr lang="bg-BG" sz="2000" dirty="0" smtClean="0">
              <a:solidFill>
                <a:schemeClr val="tx2"/>
              </a:solidFill>
            </a:endParaRPr>
          </a:p>
          <a:p>
            <a:pPr algn="just">
              <a:lnSpc>
                <a:spcPct val="90000"/>
              </a:lnSpc>
              <a:spcBef>
                <a:spcPts val="600"/>
              </a:spcBef>
            </a:pPr>
            <a:r>
              <a:rPr lang="bg-BG" sz="2400" b="1" dirty="0" smtClean="0">
                <a:solidFill>
                  <a:schemeClr val="tx2"/>
                </a:solidFill>
              </a:rPr>
              <a:t>Проведени: </a:t>
            </a:r>
          </a:p>
          <a:p>
            <a:pPr algn="just">
              <a:lnSpc>
                <a:spcPct val="90000"/>
              </a:lnSpc>
              <a:spcBef>
                <a:spcPts val="600"/>
              </a:spcBef>
            </a:pPr>
            <a:r>
              <a:rPr lang="bg-BG" sz="2400" dirty="0" smtClean="0">
                <a:solidFill>
                  <a:schemeClr val="tx2"/>
                </a:solidFill>
              </a:rPr>
              <a:t>50 заседания подготвителния орган на Съвет </a:t>
            </a:r>
            <a:r>
              <a:rPr lang="bg-BG" sz="2400" b="1" dirty="0" smtClean="0">
                <a:solidFill>
                  <a:schemeClr val="tx2"/>
                </a:solidFill>
              </a:rPr>
              <a:t>Е</a:t>
            </a:r>
            <a:r>
              <a:rPr lang="en-US" sz="2400" b="1" dirty="0" smtClean="0">
                <a:solidFill>
                  <a:schemeClr val="tx2"/>
                </a:solidFill>
              </a:rPr>
              <a:t>PSCO</a:t>
            </a:r>
            <a:r>
              <a:rPr lang="bg-BG" sz="2400" b="1" dirty="0" smtClean="0">
                <a:solidFill>
                  <a:schemeClr val="tx2"/>
                </a:solidFill>
              </a:rPr>
              <a:t> (Работна група  „Социални въпроси“), 16 технически </a:t>
            </a:r>
            <a:r>
              <a:rPr lang="bg-BG" sz="2400" dirty="0" smtClean="0">
                <a:solidFill>
                  <a:schemeClr val="tx2"/>
                </a:solidFill>
              </a:rPr>
              <a:t>срещи за подготовка на </a:t>
            </a:r>
            <a:r>
              <a:rPr lang="bg-BG" sz="2400" dirty="0" err="1" smtClean="0">
                <a:solidFill>
                  <a:schemeClr val="tx2"/>
                </a:solidFill>
              </a:rPr>
              <a:t>триалози</a:t>
            </a:r>
            <a:r>
              <a:rPr lang="bg-BG" sz="2400" dirty="0" smtClean="0">
                <a:solidFill>
                  <a:schemeClr val="tx2"/>
                </a:solidFill>
              </a:rPr>
              <a:t> </a:t>
            </a:r>
          </a:p>
          <a:p>
            <a:pPr algn="just">
              <a:lnSpc>
                <a:spcPct val="90000"/>
              </a:lnSpc>
              <a:spcBef>
                <a:spcPts val="600"/>
              </a:spcBef>
            </a:pPr>
            <a:r>
              <a:rPr lang="bg-BG" sz="2400" b="1" dirty="0" smtClean="0">
                <a:solidFill>
                  <a:schemeClr val="tx2"/>
                </a:solidFill>
              </a:rPr>
              <a:t>23</a:t>
            </a:r>
            <a:r>
              <a:rPr lang="bg-BG" sz="2400" dirty="0" smtClean="0">
                <a:solidFill>
                  <a:schemeClr val="tx2"/>
                </a:solidFill>
              </a:rPr>
              <a:t> </a:t>
            </a:r>
            <a:r>
              <a:rPr lang="bg-BG" sz="2400" dirty="0">
                <a:solidFill>
                  <a:schemeClr val="tx2"/>
                </a:solidFill>
              </a:rPr>
              <a:t>събития, сред които и 4 конференции на високо ниво, част </a:t>
            </a:r>
            <a:r>
              <a:rPr lang="bg-BG" sz="2400" dirty="0" smtClean="0">
                <a:solidFill>
                  <a:schemeClr val="tx2"/>
                </a:solidFill>
              </a:rPr>
              <a:t>от </a:t>
            </a:r>
            <a:r>
              <a:rPr lang="bg-BG" sz="2400" dirty="0">
                <a:solidFill>
                  <a:schemeClr val="tx2"/>
                </a:solidFill>
              </a:rPr>
              <a:t>календара на </a:t>
            </a:r>
            <a:r>
              <a:rPr lang="bg-BG" sz="2400" dirty="0" smtClean="0">
                <a:solidFill>
                  <a:schemeClr val="tx2"/>
                </a:solidFill>
              </a:rPr>
              <a:t>Председателството </a:t>
            </a:r>
            <a:r>
              <a:rPr lang="bg-BG" sz="2400" dirty="0">
                <a:solidFill>
                  <a:schemeClr val="tx2"/>
                </a:solidFill>
              </a:rPr>
              <a:t>в социалната сфера, проведени в София, Пловдив и Варна. Участие на над 2350 души, с получена много висока оценка за тяхната организация и провеждане, вкл.:</a:t>
            </a:r>
          </a:p>
          <a:p>
            <a:pPr lvl="1" algn="just">
              <a:lnSpc>
                <a:spcPct val="90000"/>
              </a:lnSpc>
              <a:spcBef>
                <a:spcPts val="600"/>
              </a:spcBef>
            </a:pPr>
            <a:r>
              <a:rPr lang="bg-BG" sz="1900" dirty="0">
                <a:solidFill>
                  <a:schemeClr val="tx2"/>
                </a:solidFill>
              </a:rPr>
              <a:t>Конференция „Бъдещето на труда: подход, основан на жизнения цикъл</a:t>
            </a:r>
            <a:r>
              <a:rPr lang="bg-BG" sz="1900" dirty="0" smtClean="0">
                <a:solidFill>
                  <a:schemeClr val="tx2"/>
                </a:solidFill>
              </a:rPr>
              <a:t>“, Конференцията </a:t>
            </a:r>
            <a:r>
              <a:rPr lang="bg-BG" sz="1900" dirty="0">
                <a:solidFill>
                  <a:schemeClr val="tx2"/>
                </a:solidFill>
              </a:rPr>
              <a:t>на високо ниво по бъдещето на ЕСФ (15-16 февруари</a:t>
            </a:r>
            <a:r>
              <a:rPr lang="bg-BG" sz="1900" dirty="0" smtClean="0">
                <a:solidFill>
                  <a:schemeClr val="tx2"/>
                </a:solidFill>
              </a:rPr>
              <a:t>),  </a:t>
            </a:r>
            <a:r>
              <a:rPr lang="bg-BG" sz="1900" dirty="0">
                <a:solidFill>
                  <a:schemeClr val="tx2"/>
                </a:solidFill>
              </a:rPr>
              <a:t>Конференция на високо ниво „Социалната икономика </a:t>
            </a:r>
            <a:r>
              <a:rPr lang="bg-BG" sz="1900" dirty="0" smtClean="0">
                <a:solidFill>
                  <a:schemeClr val="tx2"/>
                </a:solidFill>
              </a:rPr>
              <a:t>- </a:t>
            </a:r>
            <a:r>
              <a:rPr lang="bg-BG" sz="1900" dirty="0">
                <a:solidFill>
                  <a:schemeClr val="tx2"/>
                </a:solidFill>
              </a:rPr>
              <a:t>за икономически устойчив и социално приобщаващ ЕС“ (16 и 17 април</a:t>
            </a:r>
            <a:r>
              <a:rPr lang="bg-BG" sz="1900" dirty="0" smtClean="0">
                <a:solidFill>
                  <a:schemeClr val="tx2"/>
                </a:solidFill>
              </a:rPr>
              <a:t>), Тристранна </a:t>
            </a:r>
            <a:r>
              <a:rPr lang="bg-BG" sz="1900" dirty="0">
                <a:solidFill>
                  <a:schemeClr val="tx2"/>
                </a:solidFill>
              </a:rPr>
              <a:t>конференция на високо ниво, посветена на приложението на Европейския стълб на социалните </a:t>
            </a:r>
            <a:r>
              <a:rPr lang="bg-BG" sz="1900" dirty="0" smtClean="0">
                <a:solidFill>
                  <a:schemeClr val="tx2"/>
                </a:solidFill>
              </a:rPr>
              <a:t>права (27 юни)</a:t>
            </a:r>
            <a:endParaRPr lang="bg-BG" sz="1900" dirty="0">
              <a:solidFill>
                <a:schemeClr val="tx2"/>
              </a:solidFill>
            </a:endParaRPr>
          </a:p>
          <a:p>
            <a:pPr lvl="1" algn="just">
              <a:lnSpc>
                <a:spcPct val="90000"/>
              </a:lnSpc>
              <a:spcBef>
                <a:spcPts val="600"/>
              </a:spcBef>
            </a:pPr>
            <a:endParaRPr lang="bg-BG" sz="1700" dirty="0">
              <a:solidFill>
                <a:schemeClr val="tx2"/>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571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1628800"/>
            <a:ext cx="8229600" cy="1296144"/>
          </a:xfrm>
        </p:spPr>
        <p:txBody>
          <a:bodyPr>
            <a:normAutofit fontScale="90000"/>
          </a:bodyPr>
          <a:lstStyle/>
          <a:p>
            <a:pPr lvl="1" algn="ctr" rtl="0">
              <a:spcBef>
                <a:spcPct val="0"/>
              </a:spcBef>
            </a:pPr>
            <a:r>
              <a:rPr lang="bg-BG" sz="2200" dirty="0" smtClean="0">
                <a:solidFill>
                  <a:schemeClr val="tx2"/>
                </a:solidFill>
              </a:rPr>
              <a:t>Постигане на </a:t>
            </a:r>
            <a:r>
              <a:rPr lang="bg-BG" sz="2200" b="1" dirty="0" smtClean="0">
                <a:solidFill>
                  <a:schemeClr val="tx2"/>
                </a:solidFill>
              </a:rPr>
              <a:t>споразумение</a:t>
            </a:r>
            <a:r>
              <a:rPr lang="bg-BG" sz="2200" dirty="0" smtClean="0">
                <a:solidFill>
                  <a:schemeClr val="tx2"/>
                </a:solidFill>
              </a:rPr>
              <a:t> между Съвета и Парламента и </a:t>
            </a:r>
            <a:r>
              <a:rPr lang="bg-BG" sz="2200" b="1" dirty="0" smtClean="0">
                <a:solidFill>
                  <a:schemeClr val="tx2"/>
                </a:solidFill>
              </a:rPr>
              <a:t>окончателно приемане </a:t>
            </a:r>
            <a:r>
              <a:rPr lang="bg-BG" sz="2200" dirty="0" smtClean="0">
                <a:solidFill>
                  <a:schemeClr val="tx2"/>
                </a:solidFill>
              </a:rPr>
              <a:t>на Директива 96/71/ЕО относно командироването на работници в рамките на предоставянето на услуги</a:t>
            </a:r>
            <a:r>
              <a:rPr lang="en-US" sz="2200" dirty="0" smtClean="0">
                <a:solidFill>
                  <a:schemeClr val="tx2"/>
                </a:solidFill>
              </a:rPr>
              <a:t> </a:t>
            </a:r>
            <a:r>
              <a:rPr lang="en-US" sz="1700" dirty="0" smtClean="0">
                <a:solidFill>
                  <a:schemeClr val="tx2"/>
                </a:solidFill>
              </a:rPr>
              <a:t/>
            </a:r>
            <a:br>
              <a:rPr lang="en-US" sz="1700" dirty="0" smtClean="0">
                <a:solidFill>
                  <a:schemeClr val="tx2"/>
                </a:solidFill>
              </a:rPr>
            </a:br>
            <a:endParaRPr lang="bg-BG" sz="2600" b="1" dirty="0">
              <a:solidFill>
                <a:schemeClr val="tx2"/>
              </a:solidFill>
            </a:endParaRPr>
          </a:p>
        </p:txBody>
      </p:sp>
      <p:sp>
        <p:nvSpPr>
          <p:cNvPr id="3" name="Content Placeholder 2"/>
          <p:cNvSpPr>
            <a:spLocks noGrp="1"/>
          </p:cNvSpPr>
          <p:nvPr>
            <p:ph idx="1"/>
          </p:nvPr>
        </p:nvSpPr>
        <p:spPr>
          <a:xfrm>
            <a:off x="1115616" y="2780928"/>
            <a:ext cx="7715200" cy="2016224"/>
          </a:xfrm>
        </p:spPr>
        <p:txBody>
          <a:bodyPr>
            <a:normAutofit fontScale="85000" lnSpcReduction="20000"/>
          </a:bodyPr>
          <a:lstStyle/>
          <a:p>
            <a:pPr algn="just">
              <a:lnSpc>
                <a:spcPct val="90000"/>
              </a:lnSpc>
              <a:spcBef>
                <a:spcPts val="600"/>
              </a:spcBef>
            </a:pPr>
            <a:endParaRPr lang="bg-BG" sz="700" dirty="0" smtClean="0"/>
          </a:p>
          <a:p>
            <a:pPr marL="1260000" lvl="3" indent="-452438" algn="just">
              <a:spcBef>
                <a:spcPts val="800"/>
              </a:spcBef>
              <a:spcAft>
                <a:spcPts val="300"/>
              </a:spcAft>
              <a:buFont typeface="Wingdings" panose="05000000000000000000" pitchFamily="2" charset="2"/>
              <a:buChar char="ü"/>
            </a:pPr>
            <a:r>
              <a:rPr lang="bg-BG" sz="2200" dirty="0">
                <a:solidFill>
                  <a:schemeClr val="tx2"/>
                </a:solidFill>
              </a:rPr>
              <a:t>Един от най-големите успехи на Българското </a:t>
            </a:r>
            <a:r>
              <a:rPr lang="bg-BG" sz="2200" dirty="0" smtClean="0">
                <a:solidFill>
                  <a:schemeClr val="tx2"/>
                </a:solidFill>
              </a:rPr>
              <a:t>председателство</a:t>
            </a:r>
            <a:endParaRPr lang="en-US" sz="2200" dirty="0">
              <a:solidFill>
                <a:schemeClr val="tx2"/>
              </a:solidFill>
            </a:endParaRPr>
          </a:p>
          <a:p>
            <a:pPr marL="1260000" lvl="3" indent="-452438" algn="just">
              <a:spcBef>
                <a:spcPts val="800"/>
              </a:spcBef>
              <a:spcAft>
                <a:spcPts val="300"/>
              </a:spcAft>
              <a:buFont typeface="Wingdings" panose="05000000000000000000" pitchFamily="2" charset="2"/>
              <a:buChar char="ü"/>
            </a:pPr>
            <a:r>
              <a:rPr lang="bg-BG" sz="2200" dirty="0">
                <a:solidFill>
                  <a:schemeClr val="tx2"/>
                </a:solidFill>
              </a:rPr>
              <a:t>Изключително политически чувствително досие, което раздели Европа на Източна и </a:t>
            </a:r>
            <a:r>
              <a:rPr lang="bg-BG" sz="2200" dirty="0" smtClean="0">
                <a:solidFill>
                  <a:schemeClr val="tx2"/>
                </a:solidFill>
              </a:rPr>
              <a:t>Западна</a:t>
            </a:r>
            <a:endParaRPr lang="en-US" sz="2200" dirty="0">
              <a:solidFill>
                <a:schemeClr val="tx2"/>
              </a:solidFill>
            </a:endParaRPr>
          </a:p>
          <a:p>
            <a:pPr marL="1260000" lvl="3" indent="-452438" algn="just">
              <a:spcBef>
                <a:spcPts val="800"/>
              </a:spcBef>
              <a:spcAft>
                <a:spcPts val="300"/>
              </a:spcAft>
              <a:buFont typeface="Wingdings" panose="05000000000000000000" pitchFamily="2" charset="2"/>
              <a:buChar char="ü"/>
            </a:pPr>
            <a:r>
              <a:rPr lang="bg-BG" sz="2200" dirty="0">
                <a:solidFill>
                  <a:schemeClr val="tx2"/>
                </a:solidFill>
              </a:rPr>
              <a:t>Установяване на принципа за „</a:t>
            </a:r>
            <a:r>
              <a:rPr lang="bg-BG" sz="2200" dirty="0" smtClean="0">
                <a:solidFill>
                  <a:schemeClr val="tx2"/>
                </a:solidFill>
              </a:rPr>
              <a:t>равно </a:t>
            </a:r>
            <a:r>
              <a:rPr lang="bg-BG" sz="2200" dirty="0">
                <a:solidFill>
                  <a:schemeClr val="tx2"/>
                </a:solidFill>
              </a:rPr>
              <a:t>заплащане за еднакъв и равностоен труд“</a:t>
            </a:r>
            <a:endParaRPr lang="en-US" sz="2200" dirty="0">
              <a:solidFill>
                <a:schemeClr val="tx2"/>
              </a:solidFill>
            </a:endParaRPr>
          </a:p>
          <a:p>
            <a:pPr marL="808038" indent="-452438" algn="just">
              <a:spcBef>
                <a:spcPts val="800"/>
              </a:spcBef>
              <a:spcAft>
                <a:spcPts val="300"/>
              </a:spcAft>
            </a:pPr>
            <a:endParaRPr lang="bg-BG" sz="24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lh3.googleusercontent.com/Js7hO2TwbWJmyMjmugxdbZhPJbh1KjoGPNKWwTAA_pfyv0c9q7TRAEx_a-vQY8J7XalgShv_ViOzud9BGfJWaSd4piIQB9KKfNhl6GlJ0unzxB9mWyGBP24UXcYnwt3cszFpzZCwVYlnJWyvyksGHltdnCUiuX11sfD4HAohiu7W_9DBeswH8A-7Iec-i_b-w9qLWMBZ-J5nhhmkb36Vuh59A-35bfgp6kqD3Bw8ftknSnpC87O1aaBBz-lNRY28J3c9hg1ObMHIqjG1aCcYirUwLBAMqGq7o1S1nImR03HT1Zr2VDhKdfiWfkl9D9tsNNUZtbfxQsbLCgVjcol4J3YoPPr9KoaFeljTIOnFGw7VH6h6WBNWtPRN0MP4K6gqWpV-V0oWJrQMQmjMXwOZWOjN2IZJXONdUtlYr20HIB2qNDsZiWcwdZ77ZoUKxc2g__VZlaQnsYc2uAZ0AD2wuoyLRChQKqyUpd1VQndFVZikEk7pZQZdxjPQypLTdYpxLrHN894R5VBqQwXcQBNww92vzDoknBbDblfa1bnn3dpMjigHGYcRQ1h1yCmdtB2uaf_jGnkbozsltiy7DvOFfz-c5ACfcMQVWVLFzfGp=w1138-h758-n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514" r="15499" b="7997"/>
          <a:stretch/>
        </p:blipFill>
        <p:spPr bwMode="auto">
          <a:xfrm>
            <a:off x="179512" y="4738013"/>
            <a:ext cx="3067397" cy="1825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4581128"/>
            <a:ext cx="6336704" cy="2139047"/>
          </a:xfrm>
          <a:prstGeom prst="rect">
            <a:avLst/>
          </a:prstGeom>
          <a:noFill/>
        </p:spPr>
        <p:txBody>
          <a:bodyPr wrap="square" rtlCol="0">
            <a:spAutoFit/>
          </a:bodyPr>
          <a:lstStyle/>
          <a:p>
            <a:pPr marL="1260000" lvl="3" indent="-452438" algn="just">
              <a:spcBef>
                <a:spcPts val="800"/>
              </a:spcBef>
              <a:spcAft>
                <a:spcPts val="300"/>
              </a:spcAft>
              <a:buFont typeface="Wingdings" panose="05000000000000000000" pitchFamily="2" charset="2"/>
              <a:buChar char="ü"/>
            </a:pPr>
            <a:r>
              <a:rPr lang="bg-BG" sz="1900" dirty="0">
                <a:solidFill>
                  <a:schemeClr val="tx2"/>
                </a:solidFill>
              </a:rPr>
              <a:t>Постигнато изключение за транспортния                  сектор (ревизираната директива за командироването ще се прилага за сектора на международния автомобилен транспорт от датата на прилагане на специалното секторно законодателство, което се очаква да бъде прието за този сектор)</a:t>
            </a:r>
            <a:r>
              <a:rPr lang="en-US" sz="1900" dirty="0">
                <a:solidFill>
                  <a:schemeClr val="tx2"/>
                </a:solidFill>
              </a:rPr>
              <a:t>.</a:t>
            </a:r>
          </a:p>
        </p:txBody>
      </p:sp>
    </p:spTree>
    <p:extLst>
      <p:ext uri="{BB962C8B-B14F-4D97-AF65-F5344CB8AC3E}">
        <p14:creationId xmlns:p14="http://schemas.microsoft.com/office/powerpoint/2010/main" val="3661930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71600" y="2348880"/>
            <a:ext cx="7992888" cy="4365104"/>
          </a:xfrm>
        </p:spPr>
        <p:txBody>
          <a:bodyPr>
            <a:noAutofit/>
          </a:bodyPr>
          <a:lstStyle/>
          <a:p>
            <a:pPr marL="1260000" lvl="3" indent="-452438" algn="just">
              <a:spcBef>
                <a:spcPts val="300"/>
              </a:spcBef>
              <a:spcAft>
                <a:spcPts val="300"/>
              </a:spcAft>
              <a:buFont typeface="Wingdings" panose="05000000000000000000" pitchFamily="2" charset="2"/>
              <a:buChar char="ü"/>
            </a:pPr>
            <a:r>
              <a:rPr lang="bg-BG" sz="1700" dirty="0">
                <a:solidFill>
                  <a:schemeClr val="tx2"/>
                </a:solidFill>
              </a:rPr>
              <a:t>Политически чувствително досие, поради желанието на някои държави членки да въведат индексиране на семейните обезщетения и предложената промяна на режима на координиране на обезщетенията за безработица</a:t>
            </a:r>
          </a:p>
          <a:p>
            <a:pPr marL="1260000" lvl="3" indent="-452438" algn="just">
              <a:spcBef>
                <a:spcPts val="300"/>
              </a:spcBef>
              <a:spcAft>
                <a:spcPts val="300"/>
              </a:spcAft>
              <a:buFont typeface="Wingdings" panose="05000000000000000000" pitchFamily="2" charset="2"/>
              <a:buChar char="ü"/>
            </a:pPr>
            <a:r>
              <a:rPr lang="bg-BG" sz="1700" dirty="0" smtClean="0">
                <a:solidFill>
                  <a:schemeClr val="tx2"/>
                </a:solidFill>
              </a:rPr>
              <a:t>По </a:t>
            </a:r>
            <a:r>
              <a:rPr lang="bg-BG" sz="1700" dirty="0">
                <a:solidFill>
                  <a:schemeClr val="tx2"/>
                </a:solidFill>
              </a:rPr>
              <a:t>време на Естонското председателство бяха постигнати частични Общи подходи в Съвета по 4 от </a:t>
            </a:r>
            <a:r>
              <a:rPr lang="bg-BG" sz="1700" dirty="0" smtClean="0">
                <a:solidFill>
                  <a:schemeClr val="tx2"/>
                </a:solidFill>
              </a:rPr>
              <a:t>общо 6 глави в текста, </a:t>
            </a:r>
            <a:r>
              <a:rPr lang="bg-BG" sz="1700" dirty="0">
                <a:solidFill>
                  <a:schemeClr val="tx2"/>
                </a:solidFill>
              </a:rPr>
              <a:t>свързани с</a:t>
            </a:r>
            <a:r>
              <a:rPr lang="bg-BG" sz="1700" dirty="0" smtClean="0">
                <a:solidFill>
                  <a:schemeClr val="tx2"/>
                </a:solidFill>
              </a:rPr>
              <a:t>: </a:t>
            </a:r>
            <a:r>
              <a:rPr lang="bg-BG" sz="1700" i="1" dirty="0" smtClean="0">
                <a:solidFill>
                  <a:schemeClr val="tx2"/>
                </a:solidFill>
              </a:rPr>
              <a:t>приложимото право</a:t>
            </a:r>
            <a:r>
              <a:rPr lang="en-US" sz="1700" i="1" dirty="0" smtClean="0">
                <a:solidFill>
                  <a:schemeClr val="tx2"/>
                </a:solidFill>
              </a:rPr>
              <a:t>; </a:t>
            </a:r>
            <a:r>
              <a:rPr lang="bg-BG" sz="1700" i="1" dirty="0" smtClean="0">
                <a:solidFill>
                  <a:schemeClr val="tx2"/>
                </a:solidFill>
              </a:rPr>
              <a:t>достъп </a:t>
            </a:r>
            <a:r>
              <a:rPr lang="bg-BG" sz="1700" i="1" dirty="0">
                <a:solidFill>
                  <a:schemeClr val="tx2"/>
                </a:solidFill>
              </a:rPr>
              <a:t>на икономически неактивни лица до социални </a:t>
            </a:r>
            <a:r>
              <a:rPr lang="bg-BG" sz="1700" i="1" dirty="0" smtClean="0">
                <a:solidFill>
                  <a:schemeClr val="tx2"/>
                </a:solidFill>
              </a:rPr>
              <a:t>обезщетения</a:t>
            </a:r>
            <a:r>
              <a:rPr lang="en-US" sz="1700" i="1" dirty="0" smtClean="0">
                <a:solidFill>
                  <a:schemeClr val="tx2"/>
                </a:solidFill>
              </a:rPr>
              <a:t>; </a:t>
            </a:r>
            <a:r>
              <a:rPr lang="bg-BG" sz="1700" i="1" dirty="0" smtClean="0">
                <a:solidFill>
                  <a:schemeClr val="tx2"/>
                </a:solidFill>
              </a:rPr>
              <a:t>семейните обезщетения и </a:t>
            </a:r>
            <a:r>
              <a:rPr lang="bg-BG" sz="1700" i="1" dirty="0">
                <a:solidFill>
                  <a:schemeClr val="tx2"/>
                </a:solidFill>
              </a:rPr>
              <a:t>о</a:t>
            </a:r>
            <a:r>
              <a:rPr lang="bg-BG" sz="1700" i="1" dirty="0" smtClean="0">
                <a:solidFill>
                  <a:schemeClr val="tx2"/>
                </a:solidFill>
              </a:rPr>
              <a:t>безщетения </a:t>
            </a:r>
            <a:r>
              <a:rPr lang="bg-BG" sz="1700" i="1" dirty="0">
                <a:solidFill>
                  <a:schemeClr val="tx2"/>
                </a:solidFill>
              </a:rPr>
              <a:t>за дългосрочна грижа</a:t>
            </a:r>
          </a:p>
          <a:p>
            <a:pPr marL="1260000" lvl="3" indent="-452438" algn="just">
              <a:spcBef>
                <a:spcPts val="300"/>
              </a:spcBef>
              <a:spcAft>
                <a:spcPts val="300"/>
              </a:spcAft>
              <a:buFont typeface="Wingdings" panose="05000000000000000000" pitchFamily="2" charset="2"/>
              <a:buChar char="ü"/>
            </a:pPr>
            <a:r>
              <a:rPr lang="bg-BG" sz="1700" dirty="0">
                <a:solidFill>
                  <a:schemeClr val="tx2"/>
                </a:solidFill>
              </a:rPr>
              <a:t>По време на Българското председателство </a:t>
            </a:r>
            <a:r>
              <a:rPr lang="bg-BG" sz="1700" dirty="0" smtClean="0">
                <a:solidFill>
                  <a:schemeClr val="tx2"/>
                </a:solidFill>
              </a:rPr>
              <a:t>бе започната и приключена работа последните </a:t>
            </a:r>
            <a:r>
              <a:rPr lang="bg-BG" sz="1700" dirty="0">
                <a:solidFill>
                  <a:schemeClr val="tx2"/>
                </a:solidFill>
              </a:rPr>
              <a:t>две глави, свързани с</a:t>
            </a:r>
            <a:r>
              <a:rPr lang="bg-BG" sz="1700" dirty="0" smtClean="0">
                <a:solidFill>
                  <a:schemeClr val="tx2"/>
                </a:solidFill>
              </a:rPr>
              <a:t>:</a:t>
            </a:r>
          </a:p>
          <a:p>
            <a:pPr marL="1692000" lvl="4" indent="-452438" algn="just">
              <a:spcBef>
                <a:spcPts val="300"/>
              </a:spcBef>
              <a:spcAft>
                <a:spcPts val="300"/>
              </a:spcAft>
              <a:buFont typeface="Wingdings" panose="05000000000000000000" pitchFamily="2" charset="2"/>
              <a:buChar char="v"/>
            </a:pPr>
            <a:r>
              <a:rPr lang="bg-BG" sz="1700" dirty="0">
                <a:solidFill>
                  <a:schemeClr val="tx2"/>
                </a:solidFill>
              </a:rPr>
              <a:t>Обезщетенията за безработица и </a:t>
            </a:r>
            <a:r>
              <a:rPr lang="bg-BG" sz="1700" dirty="0" smtClean="0">
                <a:solidFill>
                  <a:schemeClr val="tx2"/>
                </a:solidFill>
              </a:rPr>
              <a:t>Допълнителните </a:t>
            </a:r>
            <a:r>
              <a:rPr lang="bg-BG" sz="1700" dirty="0">
                <a:solidFill>
                  <a:schemeClr val="tx2"/>
                </a:solidFill>
              </a:rPr>
              <a:t>разпоредби</a:t>
            </a:r>
          </a:p>
          <a:p>
            <a:pPr marL="1260000" lvl="3" indent="-452438" algn="just">
              <a:spcBef>
                <a:spcPts val="300"/>
              </a:spcBef>
              <a:spcAft>
                <a:spcPts val="300"/>
              </a:spcAft>
              <a:buFont typeface="Wingdings" panose="05000000000000000000" pitchFamily="2" charset="2"/>
              <a:buChar char="ü"/>
            </a:pPr>
            <a:r>
              <a:rPr lang="bg-BG" sz="1700" dirty="0" smtClean="0">
                <a:solidFill>
                  <a:schemeClr val="tx2"/>
                </a:solidFill>
              </a:rPr>
              <a:t>Приемането </a:t>
            </a:r>
            <a:r>
              <a:rPr lang="bg-BG" sz="1700" dirty="0">
                <a:solidFill>
                  <a:schemeClr val="tx2"/>
                </a:solidFill>
              </a:rPr>
              <a:t>на </a:t>
            </a:r>
            <a:r>
              <a:rPr lang="bg-BG" sz="1700" dirty="0" smtClean="0">
                <a:solidFill>
                  <a:schemeClr val="tx2"/>
                </a:solidFill>
              </a:rPr>
              <a:t>общ подход бе важен успех и предвид фактът, че бе одобрен целият текст (всички 6 глави) без да се позволи отваряне на вече преговорени въпроси  </a:t>
            </a:r>
            <a:endParaRPr lang="bg-BG" sz="1700" dirty="0">
              <a:solidFill>
                <a:schemeClr val="tx2"/>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74450"/>
            <a:ext cx="3096344" cy="131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lh3.googleusercontent.com/ut4gjeOdVErPPPRidOI7EF259dt6P7AblS-QhgCoZbW5S4lcitQaLl9_FRunsAVeTet2DJFr8rKRiAI3AWXoj25OVm4ZEfmd2X-eioUA2pjaEww56I_8CGiQ-11VN3lUD_Js60H6rBLd4fdMNZyTEttI0JGe1jFZ5G4tF_pV5sH75N6cEGl8iQRXjSDlvp4tI-96RF4O2TmIwzT7kxHAJ-xBowEdvrsO2SVsNf8FEMYa3hBxOjYoueYtcZWNWG87ukFHT-DEmXDlUR5yXee897rer0NWNXwg-AdmOaKTlbhpQ6zuaVWswqSLcqiceLJ99w6WgF_VoWGgFlb9xTwKwrwBeKJkRPzViTrOtZYEYNYAnj70BNlrXX3INDQJaJv7S13uLsSJ5Kqir76bInvT2PSl6ERj74s8qE_M0e_bAOKFEQ_ktb74Vv1WdpwqFESu_Y-kFW4dNCEZWY6un9D-DpXsBG7HroxmGYO2geP_pNKSQ7tLhFchA3h1lrveykspv1MUfguc46gmvsisRajCUxg06s2lgI37bg4CRzYuLB7qAwvlxt0kafpbc0J_tQNtp4dP6hYQilkQOv43jo6g7TCV5Y1skX27jlyl6Iu4=w569-h758-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330" y="2276872"/>
            <a:ext cx="1584176" cy="21103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1340768"/>
            <a:ext cx="8229600" cy="1296144"/>
          </a:xfrm>
        </p:spPr>
        <p:txBody>
          <a:bodyPr>
            <a:noAutofit/>
          </a:bodyPr>
          <a:lstStyle/>
          <a:p>
            <a:pPr lvl="1" algn="ctr" rtl="0">
              <a:spcBef>
                <a:spcPct val="0"/>
              </a:spcBef>
            </a:pPr>
            <a:r>
              <a:rPr lang="bg-BG" sz="2000" dirty="0" smtClean="0">
                <a:solidFill>
                  <a:schemeClr val="tx2"/>
                </a:solidFill>
              </a:rPr>
              <a:t>Постигане на </a:t>
            </a:r>
            <a:r>
              <a:rPr lang="bg-BG" sz="2000" b="1" dirty="0" smtClean="0">
                <a:solidFill>
                  <a:schemeClr val="tx2"/>
                </a:solidFill>
              </a:rPr>
              <a:t>Общ подход</a:t>
            </a:r>
            <a:r>
              <a:rPr lang="bg-BG" sz="2000" dirty="0" smtClean="0">
                <a:solidFill>
                  <a:schemeClr val="tx2"/>
                </a:solidFill>
              </a:rPr>
              <a:t> в Съвета по предложението за ревизия на </a:t>
            </a:r>
            <a:r>
              <a:rPr lang="bg-BG" sz="2000" i="1" dirty="0" smtClean="0">
                <a:solidFill>
                  <a:schemeClr val="tx2"/>
                </a:solidFill>
              </a:rPr>
              <a:t>Регламенти 883/2004 и 987/2009</a:t>
            </a:r>
            <a:r>
              <a:rPr lang="en-US" sz="2000" i="1" dirty="0" smtClean="0">
                <a:solidFill>
                  <a:schemeClr val="tx2"/>
                </a:solidFill>
              </a:rPr>
              <a:t> </a:t>
            </a:r>
            <a:br>
              <a:rPr lang="en-US" sz="2000" i="1" dirty="0" smtClean="0">
                <a:solidFill>
                  <a:schemeClr val="tx2"/>
                </a:solidFill>
              </a:rPr>
            </a:br>
            <a:endParaRPr lang="bg-BG" sz="2000" b="1" i="1" dirty="0">
              <a:solidFill>
                <a:schemeClr val="tx2"/>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8" y="4653136"/>
            <a:ext cx="1787690" cy="1340768"/>
          </a:xfrm>
          <a:prstGeom prst="rect">
            <a:avLst/>
          </a:prstGeom>
        </p:spPr>
      </p:pic>
    </p:spTree>
    <p:extLst>
      <p:ext uri="{BB962C8B-B14F-4D97-AF65-F5344CB8AC3E}">
        <p14:creationId xmlns:p14="http://schemas.microsoft.com/office/powerpoint/2010/main" val="378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964"/>
          <a:stretch/>
        </p:blipFill>
        <p:spPr bwMode="auto">
          <a:xfrm>
            <a:off x="6282046" y="0"/>
            <a:ext cx="2861953" cy="248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2196" y="2276872"/>
            <a:ext cx="8496944" cy="2664297"/>
          </a:xfrm>
        </p:spPr>
        <p:txBody>
          <a:bodyPr>
            <a:normAutofit fontScale="40000" lnSpcReduction="20000"/>
          </a:bodyPr>
          <a:lstStyle/>
          <a:p>
            <a:pPr lvl="0" algn="just"/>
            <a:r>
              <a:rPr lang="bg-BG" sz="4500" dirty="0" smtClean="0">
                <a:solidFill>
                  <a:schemeClr val="tx2"/>
                </a:solidFill>
              </a:rPr>
              <a:t>Политически </a:t>
            </a:r>
            <a:r>
              <a:rPr lang="bg-BG" sz="4500" dirty="0">
                <a:solidFill>
                  <a:schemeClr val="tx2"/>
                </a:solidFill>
              </a:rPr>
              <a:t>чувствително досие, тъй като държавите членки изразяват пълна подкрепа за целите на предложението, но същевременно сериозни опасения относно финансовото изражение от приемане на пълния пакет</a:t>
            </a:r>
          </a:p>
          <a:p>
            <a:pPr lvl="0" algn="just"/>
            <a:r>
              <a:rPr lang="bg-BG" sz="4500" dirty="0">
                <a:solidFill>
                  <a:schemeClr val="tx2"/>
                </a:solidFill>
              </a:rPr>
              <a:t>Необходимо бе да се постигане много по-голяма гъвкавост по отношение на параметрите на отделните видове отпуски, с което да се отчетат установените традиции, практики и прилагане споразумения на социалните партньори в държавите </a:t>
            </a:r>
            <a:r>
              <a:rPr lang="bg-BG" sz="4500" dirty="0" smtClean="0">
                <a:solidFill>
                  <a:schemeClr val="tx2"/>
                </a:solidFill>
              </a:rPr>
              <a:t>членки по отношение на семейната политика </a:t>
            </a:r>
            <a:endParaRPr lang="bg-BG" sz="4500" dirty="0">
              <a:solidFill>
                <a:schemeClr val="tx2"/>
              </a:solidFill>
            </a:endParaRPr>
          </a:p>
          <a:p>
            <a:pPr lvl="0" algn="just"/>
            <a:r>
              <a:rPr lang="bg-BG" sz="4500" dirty="0">
                <a:solidFill>
                  <a:schemeClr val="tx2"/>
                </a:solidFill>
              </a:rPr>
              <a:t>Постигнатото в рамките на Съвета </a:t>
            </a:r>
            <a:r>
              <a:rPr lang="bg-BG" sz="4500" dirty="0" smtClean="0">
                <a:solidFill>
                  <a:schemeClr val="tx2"/>
                </a:solidFill>
              </a:rPr>
              <a:t>съгласие </a:t>
            </a:r>
            <a:r>
              <a:rPr lang="bg-BG" sz="4500" dirty="0">
                <a:solidFill>
                  <a:schemeClr val="tx2"/>
                </a:solidFill>
              </a:rPr>
              <a:t>е по текст, който засилва съществуващите минимални стандарти за родителския отпуск и гъвкавите схеми на работа и въвежда нови минимални стандарти </a:t>
            </a:r>
            <a:r>
              <a:rPr lang="bg-BG" sz="4500" dirty="0" smtClean="0">
                <a:solidFill>
                  <a:schemeClr val="tx2"/>
                </a:solidFill>
              </a:rPr>
              <a:t>в рамките на ЕС относно  отпускът </a:t>
            </a:r>
            <a:r>
              <a:rPr lang="bg-BG" sz="4500" dirty="0">
                <a:solidFill>
                  <a:schemeClr val="tx2"/>
                </a:solidFill>
              </a:rPr>
              <a:t>по бащинство и </a:t>
            </a:r>
            <a:r>
              <a:rPr lang="bg-BG" sz="4500" dirty="0" smtClean="0">
                <a:solidFill>
                  <a:schemeClr val="tx2"/>
                </a:solidFill>
              </a:rPr>
              <a:t>отпуска </a:t>
            </a:r>
            <a:r>
              <a:rPr lang="bg-BG" sz="4500" dirty="0">
                <a:solidFill>
                  <a:schemeClr val="tx2"/>
                </a:solidFill>
              </a:rPr>
              <a:t>за лица, полагащи грижи</a:t>
            </a:r>
          </a:p>
          <a:p>
            <a:pPr marL="1260000" lvl="3" indent="-452438" algn="just">
              <a:spcBef>
                <a:spcPts val="300"/>
              </a:spcBef>
              <a:spcAft>
                <a:spcPts val="300"/>
              </a:spcAft>
              <a:buFont typeface="Wingdings" panose="05000000000000000000" pitchFamily="2" charset="2"/>
              <a:buChar char="ü"/>
            </a:pPr>
            <a:endParaRPr lang="bg-BG" sz="1600" dirty="0" smtClean="0">
              <a:solidFill>
                <a:srgbClr val="FF0000"/>
              </a:solidFill>
            </a:endParaRPr>
          </a:p>
          <a:p>
            <a:pPr marL="355600" indent="0" algn="just">
              <a:spcBef>
                <a:spcPts val="800"/>
              </a:spcBef>
              <a:spcAft>
                <a:spcPts val="300"/>
              </a:spcAft>
              <a:buNone/>
            </a:pPr>
            <a:endParaRPr lang="bg-BG" sz="34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4449"/>
            <a:ext cx="3250373" cy="138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62" t="35465" b="28922"/>
          <a:stretch/>
        </p:blipFill>
        <p:spPr>
          <a:xfrm>
            <a:off x="1057275" y="4914899"/>
            <a:ext cx="7293760" cy="1752601"/>
          </a:xfrm>
          <a:prstGeom prst="rect">
            <a:avLst/>
          </a:prstGeom>
        </p:spPr>
      </p:pic>
      <p:sp>
        <p:nvSpPr>
          <p:cNvPr id="2" name="Title 1"/>
          <p:cNvSpPr>
            <a:spLocks noGrp="1"/>
          </p:cNvSpPr>
          <p:nvPr>
            <p:ph type="title"/>
          </p:nvPr>
        </p:nvSpPr>
        <p:spPr>
          <a:xfrm>
            <a:off x="467544" y="1088165"/>
            <a:ext cx="8341067" cy="1396245"/>
          </a:xfrm>
        </p:spPr>
        <p:txBody>
          <a:bodyPr>
            <a:noAutofit/>
          </a:bodyPr>
          <a:lstStyle/>
          <a:p>
            <a:pPr lvl="1" algn="ctr" rtl="0">
              <a:spcBef>
                <a:spcPct val="0"/>
              </a:spcBef>
            </a:pPr>
            <a:r>
              <a:rPr lang="bg-BG" sz="2000" dirty="0">
                <a:solidFill>
                  <a:schemeClr val="tx2"/>
                </a:solidFill>
              </a:rPr>
              <a:t>Постигане на </a:t>
            </a:r>
            <a:r>
              <a:rPr lang="bg-BG" sz="2000" b="1" dirty="0">
                <a:solidFill>
                  <a:schemeClr val="tx2"/>
                </a:solidFill>
              </a:rPr>
              <a:t>Общ подход </a:t>
            </a:r>
            <a:r>
              <a:rPr lang="bg-BG" sz="2000" dirty="0">
                <a:solidFill>
                  <a:schemeClr val="tx2"/>
                </a:solidFill>
              </a:rPr>
              <a:t>в Съвета по Предложението за </a:t>
            </a:r>
            <a:r>
              <a:rPr lang="ru-RU" sz="2000" i="1" dirty="0">
                <a:solidFill>
                  <a:schemeClr val="tx2"/>
                </a:solidFill>
              </a:rPr>
              <a:t>Директива </a:t>
            </a:r>
            <a:r>
              <a:rPr lang="bg-BG" sz="2000" i="1" dirty="0">
                <a:solidFill>
                  <a:schemeClr val="tx2"/>
                </a:solidFill>
              </a:rPr>
              <a:t>относно равновесието между професионалния и личния живот на родителите и лицата, полагащи грижи</a:t>
            </a:r>
          </a:p>
        </p:txBody>
      </p:sp>
    </p:spTree>
    <p:extLst>
      <p:ext uri="{BB962C8B-B14F-4D97-AF65-F5344CB8AC3E}">
        <p14:creationId xmlns:p14="http://schemas.microsoft.com/office/powerpoint/2010/main" val="1349779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3014</TotalTime>
  <Words>1351</Words>
  <Application>Microsoft Office PowerPoint</Application>
  <PresentationFormat>On-screen Show (4:3)</PresentationFormat>
  <Paragraphs>86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Българско председателство  на Съвета на Европейския съюз 1 януари – 30 юни 2018 г.   Заетост и социална политика </vt:lpstr>
      <vt:lpstr>Предизвикателства и основни приоритети (1)</vt:lpstr>
      <vt:lpstr>Предизвикателства и основни приоритети (2)</vt:lpstr>
      <vt:lpstr>ОСНОВНИ ПОСТИЖЕНИЯ НА БЪЛГАРСКОТО ПРЕДСЕДАТЕЛСТВО В ОБЛАСТТА НА ЗАЕТОСТТА И СОЦИАЛНАТА ПОЛИТИКА - в цифри (1)</vt:lpstr>
      <vt:lpstr>ОСНОВНИ ПОСТИЖЕНИЯ НА БЪЛГАРСКОТО ПРЕДСЕДАТЕЛСТВО В ОБЛАСТТА НА ЗАЕТОСТТА И СОЦИАЛНАТА ПОЛИТИКА - в цифри (2)</vt:lpstr>
      <vt:lpstr>ОСНОВНИ ПОСТИЖЕНИЯ НА БЪЛГАРСКОТО ПРЕДСЕДАТЕЛСТВО В ОБЛАСТТА НА ЗАЕТОСТТА И СОЦИАЛНАТА ПОЛИТИКА - в цифри (3)</vt:lpstr>
      <vt:lpstr>Постигане на споразумение между Съвета и Парламента и окончателно приемане на Директива 96/71/ЕО относно командироването на работници в рамките на предоставянето на услуги  </vt:lpstr>
      <vt:lpstr>Постигане на Общ подход в Съвета по предложението за ревизия на Регламенти 883/2004 и 987/2009  </vt:lpstr>
      <vt:lpstr>Постигане на Общ подход в Съвета по Предложението за Директива относно равновесието между професионалния и личния живот на родителите и лицата, полагащи грижи</vt:lpstr>
      <vt:lpstr>Постигане на Общ подход в Съвета по Предложението за Директива за прозрачни и предвидими условия на труд в Европейския съюз</vt:lpstr>
      <vt:lpstr>Стартиране и значителен напредък  по преговорите с Европейския парламент и ЕК по Европейски акт за достъпност </vt:lpstr>
      <vt:lpstr>ДРУГИ ПОСТИЖЕНИЯ НА БЪЛГАРСКОТО ПРЕДСЕДАТЕЛСТВО В ОБЛАСТТА НА ТРУДА И СОЦИАЛНАТА ПОЛИТИКА</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Desislava Mitova</dc:creator>
  <cp:lastModifiedBy>Marieta Stoyanova</cp:lastModifiedBy>
  <cp:revision>217</cp:revision>
  <cp:lastPrinted>2017-10-27T08:44:45Z</cp:lastPrinted>
  <dcterms:created xsi:type="dcterms:W3CDTF">2017-07-24T12:51:20Z</dcterms:created>
  <dcterms:modified xsi:type="dcterms:W3CDTF">2018-07-11T12:18:32Z</dcterms:modified>
</cp:coreProperties>
</file>